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0"/>
  </p:notesMasterIdLst>
  <p:sldIdLst>
    <p:sldId id="257" r:id="rId2"/>
    <p:sldId id="260" r:id="rId3"/>
    <p:sldId id="258" r:id="rId4"/>
    <p:sldId id="261" r:id="rId5"/>
    <p:sldId id="262" r:id="rId6"/>
    <p:sldId id="264" r:id="rId7"/>
    <p:sldId id="265" r:id="rId8"/>
    <p:sldId id="266" r:id="rId9"/>
    <p:sldId id="267" r:id="rId10"/>
    <p:sldId id="268" r:id="rId11"/>
    <p:sldId id="332" r:id="rId12"/>
    <p:sldId id="269" r:id="rId13"/>
    <p:sldId id="323" r:id="rId14"/>
    <p:sldId id="324" r:id="rId15"/>
    <p:sldId id="325" r:id="rId16"/>
    <p:sldId id="326" r:id="rId17"/>
    <p:sldId id="327" r:id="rId18"/>
    <p:sldId id="328" r:id="rId19"/>
    <p:sldId id="329" r:id="rId20"/>
    <p:sldId id="330" r:id="rId21"/>
    <p:sldId id="331" r:id="rId22"/>
    <p:sldId id="263" r:id="rId23"/>
    <p:sldId id="279" r:id="rId24"/>
    <p:sldId id="312" r:id="rId25"/>
    <p:sldId id="284" r:id="rId26"/>
    <p:sldId id="313" r:id="rId27"/>
    <p:sldId id="287" r:id="rId28"/>
    <p:sldId id="289" r:id="rId29"/>
    <p:sldId id="290" r:id="rId30"/>
    <p:sldId id="291" r:id="rId31"/>
    <p:sldId id="296" r:id="rId32"/>
    <p:sldId id="294" r:id="rId33"/>
    <p:sldId id="314" r:id="rId34"/>
    <p:sldId id="297" r:id="rId35"/>
    <p:sldId id="298" r:id="rId36"/>
    <p:sldId id="315" r:id="rId37"/>
    <p:sldId id="316" r:id="rId38"/>
    <p:sldId id="317" r:id="rId39"/>
    <p:sldId id="307" r:id="rId40"/>
    <p:sldId id="305" r:id="rId41"/>
    <p:sldId id="303" r:id="rId42"/>
    <p:sldId id="308" r:id="rId43"/>
    <p:sldId id="318" r:id="rId44"/>
    <p:sldId id="319" r:id="rId45"/>
    <p:sldId id="320" r:id="rId46"/>
    <p:sldId id="321" r:id="rId47"/>
    <p:sldId id="322" r:id="rId48"/>
    <p:sldId id="33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loe Nichols" initials="CN" lastIdx="21" clrIdx="0"/>
  <p:cmAuthor id="1" name="Mark Smith" initials="M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3CB668"/>
    <a:srgbClr val="9BB29E"/>
    <a:srgbClr val="C1A0BF"/>
    <a:srgbClr val="845164"/>
    <a:srgbClr val="BB8092"/>
    <a:srgbClr val="9E6375"/>
    <a:srgbClr val="D31920"/>
    <a:srgbClr val="231D23"/>
    <a:srgbClr val="7EC2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9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E4549F-969C-4494-AD2E-2E9E21E334E1}" type="datetimeFigureOut">
              <a:rPr lang="en-GB" smtClean="0"/>
              <a:t>05/01/2017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96FD34-9244-4CF8-AE67-3BCB1B2312B5}" type="slidenum">
              <a:rPr lang="en-GB" smtClean="0"/>
              <a:t>‹#›</a:t>
            </a:fld>
            <a:endParaRPr lang="en-GB"/>
          </a:p>
        </p:txBody>
      </p:sp>
    </p:spTree>
    <p:extLst>
      <p:ext uri="{BB962C8B-B14F-4D97-AF65-F5344CB8AC3E}">
        <p14:creationId xmlns:p14="http://schemas.microsoft.com/office/powerpoint/2010/main" val="3098832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2</a:t>
            </a:fld>
            <a:endParaRPr lang="en-GB" dirty="0"/>
          </a:p>
        </p:txBody>
      </p:sp>
    </p:spTree>
    <p:extLst>
      <p:ext uri="{BB962C8B-B14F-4D97-AF65-F5344CB8AC3E}">
        <p14:creationId xmlns:p14="http://schemas.microsoft.com/office/powerpoint/2010/main" val="359501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92263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2349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27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BB29E"/>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44895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1522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061048"/>
          </a:xfrm>
          <a:ln>
            <a:solidFill>
              <a:srgbClr val="9BB29E"/>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1"/>
            <a:ext cx="4038600" cy="4061048"/>
          </a:xfrm>
          <a:ln>
            <a:solidFill>
              <a:srgbClr val="9BB29E"/>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9271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450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2716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70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21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227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userDrawn="1"/>
        </p:nvSpPr>
        <p:spPr>
          <a:xfrm>
            <a:off x="179512" y="5805264"/>
            <a:ext cx="1728192"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 OCR 2017</a:t>
            </a:r>
            <a:endParaRPr lang="en-GB" sz="800" dirty="0">
              <a:latin typeface="Arial" panose="020B0604020202020204" pitchFamily="34" charset="0"/>
              <a:cs typeface="Arial" panose="020B0604020202020204" pitchFamily="34" charset="0"/>
            </a:endParaRPr>
          </a:p>
        </p:txBody>
      </p:sp>
      <p:pic>
        <p:nvPicPr>
          <p:cNvPr id="4" name="Picture 2" descr="GCSE (9-1) Geography A (Geographical themes)"/>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6029670"/>
            <a:ext cx="9133200" cy="82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63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mailto:resources.feedback@ocr.org.uk?subject=I%20disliked%20GCSE(9-1)%20Geography%20B%20(Geography%20for%20Enquiring%20Minds)%20-%20Guide%20to%20the%20SAMs%20component%2003%20Geographical%20Exploration" TargetMode="External"/><Relationship Id="rId2" Type="http://schemas.openxmlformats.org/officeDocument/2006/relationships/hyperlink" Target="mailto:resources.feedback@ocr.org.uk?subject=I%20liked%20GCSE(9-1)%20Geography%20B%20(Geography%20for%20Enquiring%20Minds)%20-%20Guide%20to%20the%20SAMs%20component%2003%20Geographical%20Exploration" TargetMode="External"/><Relationship Id="rId1" Type="http://schemas.openxmlformats.org/officeDocument/2006/relationships/slideLayout" Target="../slideLayouts/slideLayout7.xml"/><Relationship Id="rId6" Type="http://schemas.openxmlformats.org/officeDocument/2006/relationships/hyperlink" Target="mailto:resources.feedback@ocr.org.uk" TargetMode="External"/><Relationship Id="rId5" Type="http://schemas.openxmlformats.org/officeDocument/2006/relationships/hyperlink" Target="http://www.ocr.org.uk/i-want-to/find-resources/" TargetMode="External"/><Relationship Id="rId4" Type="http://schemas.openxmlformats.org/officeDocument/2006/relationships/hyperlink" Target="http://www.ocr.org.uk/expression-of-interes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Geography A</a:t>
            </a:r>
            <a:endParaRPr lang="en-GB" dirty="0"/>
          </a:p>
        </p:txBody>
      </p:sp>
      <p:sp>
        <p:nvSpPr>
          <p:cNvPr id="8" name="TextBox 7"/>
          <p:cNvSpPr txBox="1"/>
          <p:nvPr/>
        </p:nvSpPr>
        <p:spPr>
          <a:xfrm>
            <a:off x="323528" y="3501008"/>
            <a:ext cx="3600400" cy="492443"/>
          </a:xfrm>
          <a:prstGeom prst="rect">
            <a:avLst/>
          </a:prstGeom>
          <a:noFill/>
        </p:spPr>
        <p:txBody>
          <a:bodyPr wrap="square" rtlCol="0">
            <a:spAutoFit/>
          </a:bodyPr>
          <a:lstStyle/>
          <a:p>
            <a:r>
              <a:rPr lang="en-GB" sz="2600" b="1" dirty="0" smtClean="0">
                <a:solidFill>
                  <a:schemeClr val="bg1"/>
                </a:solidFill>
                <a:latin typeface="Arial" panose="020B0604020202020204" pitchFamily="34" charset="0"/>
                <a:cs typeface="Arial" panose="020B0604020202020204" pitchFamily="34" charset="0"/>
              </a:rPr>
              <a:t>H070 Topic Title</a:t>
            </a:r>
            <a:endParaRPr lang="en-GB" sz="26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475928" y="3653408"/>
            <a:ext cx="3600400" cy="492443"/>
          </a:xfrm>
          <a:prstGeom prst="rect">
            <a:avLst/>
          </a:prstGeom>
          <a:noFill/>
        </p:spPr>
        <p:txBody>
          <a:bodyPr wrap="square" rtlCol="0">
            <a:spAutoFit/>
          </a:bodyPr>
          <a:lstStyle/>
          <a:p>
            <a:r>
              <a:rPr lang="en-GB" sz="2600" b="1" dirty="0" smtClean="0">
                <a:solidFill>
                  <a:schemeClr val="bg1"/>
                </a:solidFill>
                <a:latin typeface="Arial" panose="020B0604020202020204" pitchFamily="34" charset="0"/>
                <a:cs typeface="Arial" panose="020B0604020202020204" pitchFamily="34" charset="0"/>
              </a:rPr>
              <a:t>H470 Topic Title</a:t>
            </a:r>
            <a:endParaRPr lang="en-GB" sz="26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lstStyle/>
          <a:p>
            <a:endParaRPr lang="en-GB" dirty="0"/>
          </a:p>
        </p:txBody>
      </p:sp>
      <p:pic>
        <p:nvPicPr>
          <p:cNvPr id="3" name="Picture 2" descr="GCSE (9-1) Geography A (Geographical Themes)&#10;J383&#10;For first teaching in 2016&#10;www.ocr.org.uk/geograph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079"/>
            <a:ext cx="9144000" cy="685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87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sz="3200" dirty="0"/>
              <a:t>Level of Response Questions Marking Guidance</a:t>
            </a:r>
          </a:p>
        </p:txBody>
      </p:sp>
      <p:sp>
        <p:nvSpPr>
          <p:cNvPr id="3" name="Content Placeholder 2"/>
          <p:cNvSpPr>
            <a:spLocks noGrp="1"/>
          </p:cNvSpPr>
          <p:nvPr>
            <p:ph idx="4294967295"/>
          </p:nvPr>
        </p:nvSpPr>
        <p:spPr>
          <a:xfrm>
            <a:off x="107504" y="980728"/>
            <a:ext cx="8856984" cy="647849"/>
          </a:xfrm>
        </p:spPr>
        <p:txBody>
          <a:bodyPr>
            <a:noAutofit/>
          </a:bodyPr>
          <a:lstStyle/>
          <a:p>
            <a:pPr marL="0" indent="0">
              <a:buNone/>
            </a:pPr>
            <a:r>
              <a:rPr lang="en-GB" sz="1500" dirty="0">
                <a:solidFill>
                  <a:srgbClr val="1F224E"/>
                </a:solidFill>
                <a:latin typeface="Myriad Pro" charset="0"/>
                <a:ea typeface="Myriad Pro" charset="0"/>
                <a:cs typeface="Myriad Pro" charset="0"/>
              </a:rPr>
              <a:t>At the beginning of each mark scheme the following table is included to help you understand the level </a:t>
            </a:r>
            <a:r>
              <a:rPr lang="en-GB" sz="1500" dirty="0" smtClean="0">
                <a:solidFill>
                  <a:srgbClr val="1F224E"/>
                </a:solidFill>
                <a:latin typeface="Myriad Pro" charset="0"/>
                <a:ea typeface="Myriad Pro" charset="0"/>
                <a:cs typeface="Myriad Pro" charset="0"/>
              </a:rPr>
              <a:t>of response questions mark schemes. </a:t>
            </a:r>
            <a:r>
              <a:rPr lang="en-GB" sz="1500" dirty="0">
                <a:solidFill>
                  <a:srgbClr val="1F224E"/>
                </a:solidFill>
                <a:latin typeface="Myriad Pro" charset="0"/>
                <a:ea typeface="Myriad Pro" charset="0"/>
                <a:cs typeface="Myriad Pro" charset="0"/>
              </a:rPr>
              <a:t>The wording in each level (from basic to comprehensive) indicates how answers develop and progress within each assessment objective.</a:t>
            </a:r>
          </a:p>
        </p:txBody>
      </p:sp>
      <p:pic>
        <p:nvPicPr>
          <p:cNvPr id="4" name="Picture 2" title="Level of response Questions Marking Guid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681" y="1844824"/>
            <a:ext cx="7119714" cy="4178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605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Level of Response Question Mark Scheme"/>
          <p:cNvSpPr>
            <a:spLocks noGrp="1"/>
          </p:cNvSpPr>
          <p:nvPr>
            <p:ph type="title" idx="4294967295"/>
          </p:nvPr>
        </p:nvSpPr>
        <p:spPr>
          <a:xfrm>
            <a:off x="0" y="116632"/>
            <a:ext cx="9144000" cy="685800"/>
          </a:xfrm>
        </p:spPr>
        <p:txBody>
          <a:bodyPr>
            <a:normAutofit/>
          </a:bodyPr>
          <a:lstStyle/>
          <a:p>
            <a:r>
              <a:rPr lang="en-GB" sz="3200" dirty="0"/>
              <a:t>Level of Response Question Mark Scheme</a:t>
            </a:r>
          </a:p>
        </p:txBody>
      </p:sp>
      <p:sp>
        <p:nvSpPr>
          <p:cNvPr id="3" name="Content Placeholder 2"/>
          <p:cNvSpPr>
            <a:spLocks noGrp="1"/>
          </p:cNvSpPr>
          <p:nvPr>
            <p:ph idx="4294967295"/>
          </p:nvPr>
        </p:nvSpPr>
        <p:spPr>
          <a:xfrm>
            <a:off x="7213933" y="2419291"/>
            <a:ext cx="1881489" cy="3472544"/>
          </a:xfrm>
          <a:ln>
            <a:solidFill>
              <a:schemeClr val="tx1"/>
            </a:solidFill>
          </a:ln>
        </p:spPr>
        <p:txBody>
          <a:bodyPr>
            <a:noAutofit/>
          </a:bodyPr>
          <a:lstStyle/>
          <a:p>
            <a:pPr marL="0" indent="0">
              <a:buNone/>
            </a:pPr>
            <a:r>
              <a:rPr lang="en-US" sz="1400" dirty="0">
                <a:solidFill>
                  <a:srgbClr val="1F224E"/>
                </a:solidFill>
                <a:latin typeface="Myriad Pro" charset="0"/>
                <a:ea typeface="Myriad Pro" charset="0"/>
                <a:cs typeface="Myriad Pro" charset="0"/>
              </a:rPr>
              <a:t>In the ‘Guidance’ column there are examples of ‘well-developed’, ‘developed’ and ‘simple’ ideas – these are examples of parts of answers – they are not full answers. The examples should show how an answer can develop from ‘simple’ to ‘developed’ to ‘well-developed’.</a:t>
            </a:r>
            <a:endParaRPr lang="en-GB" sz="1400" dirty="0">
              <a:solidFill>
                <a:srgbClr val="1F224E"/>
              </a:solidFill>
              <a:latin typeface="Myriad Pro" charset="0"/>
              <a:ea typeface="Myriad Pro" charset="0"/>
              <a:cs typeface="Myriad Pro" charset="0"/>
            </a:endParaRPr>
          </a:p>
        </p:txBody>
      </p:sp>
      <p:pic>
        <p:nvPicPr>
          <p:cNvPr id="5" name="Picture 2" title="Level of Response Question Mark Sc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844824"/>
            <a:ext cx="5247303" cy="3212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title="Arrow"/>
          <p:cNvCxnSpPr/>
          <p:nvPr/>
        </p:nvCxnSpPr>
        <p:spPr>
          <a:xfrm flipH="1" flipV="1">
            <a:off x="6948264" y="4005064"/>
            <a:ext cx="288032" cy="1518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title="Arrow"/>
          <p:cNvCxnSpPr/>
          <p:nvPr/>
        </p:nvCxnSpPr>
        <p:spPr>
          <a:xfrm flipH="1">
            <a:off x="7020273" y="4156935"/>
            <a:ext cx="216023" cy="7122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5662981" y="908720"/>
            <a:ext cx="3312368" cy="93610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The ‘Indicative content’ part of the mark scheme shows some of the content which </a:t>
            </a:r>
            <a:r>
              <a:rPr lang="en-GB" sz="1400" u="sng" dirty="0" smtClean="0">
                <a:solidFill>
                  <a:srgbClr val="1F224E"/>
                </a:solidFill>
                <a:latin typeface="Myriad Pro" charset="0"/>
                <a:ea typeface="Myriad Pro" charset="0"/>
                <a:cs typeface="Myriad Pro" charset="0"/>
              </a:rPr>
              <a:t>could</a:t>
            </a:r>
            <a:r>
              <a:rPr lang="en-GB" sz="1400" dirty="0" smtClean="0">
                <a:solidFill>
                  <a:srgbClr val="1F224E"/>
                </a:solidFill>
                <a:latin typeface="Myriad Pro" charset="0"/>
                <a:ea typeface="Myriad Pro" charset="0"/>
                <a:cs typeface="Myriad Pro" charset="0"/>
              </a:rPr>
              <a:t> be included in students answers. This is not an exhaustive list.</a:t>
            </a:r>
            <a:endParaRPr lang="en-GB" sz="1400" dirty="0">
              <a:solidFill>
                <a:srgbClr val="1F224E"/>
              </a:solidFill>
              <a:latin typeface="Myriad Pro" charset="0"/>
              <a:ea typeface="Myriad Pro" charset="0"/>
              <a:cs typeface="Myriad Pro" charset="0"/>
            </a:endParaRPr>
          </a:p>
        </p:txBody>
      </p:sp>
      <p:cxnSp>
        <p:nvCxnSpPr>
          <p:cNvPr id="14" name="Straight Arrow Connector 13" title="Arrow"/>
          <p:cNvCxnSpPr/>
          <p:nvPr/>
        </p:nvCxnSpPr>
        <p:spPr>
          <a:xfrm flipH="1">
            <a:off x="6084168" y="1826905"/>
            <a:ext cx="1368152" cy="3779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539552" y="890801"/>
            <a:ext cx="3384376" cy="93610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The ‘Answer’ column includes information on how the assessment objectives link to the question and the standard required for the question parts.</a:t>
            </a:r>
            <a:endParaRPr lang="en-GB" sz="1400" dirty="0">
              <a:solidFill>
                <a:srgbClr val="1F224E"/>
              </a:solidFill>
              <a:latin typeface="Myriad Pro" charset="0"/>
              <a:ea typeface="Myriad Pro" charset="0"/>
              <a:cs typeface="Myriad Pro" charset="0"/>
            </a:endParaRPr>
          </a:p>
        </p:txBody>
      </p:sp>
      <p:cxnSp>
        <p:nvCxnSpPr>
          <p:cNvPr id="17" name="Straight Arrow Connector 16" title="Arrow"/>
          <p:cNvCxnSpPr/>
          <p:nvPr/>
        </p:nvCxnSpPr>
        <p:spPr>
          <a:xfrm>
            <a:off x="1385455" y="1791855"/>
            <a:ext cx="1098313" cy="6274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a:xfrm>
            <a:off x="80597" y="2419291"/>
            <a:ext cx="1683091" cy="1153726"/>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solidFill>
                  <a:srgbClr val="1F224E"/>
                </a:solidFill>
                <a:latin typeface="Myriad Pro" charset="0"/>
                <a:ea typeface="Myriad Pro" charset="0"/>
                <a:cs typeface="Myriad Pro" charset="0"/>
              </a:rPr>
              <a:t>A statement to indicate the level of development for answers to reach each level. </a:t>
            </a:r>
            <a:endParaRPr lang="en-GB" sz="1400" dirty="0">
              <a:solidFill>
                <a:srgbClr val="1F224E"/>
              </a:solidFill>
              <a:latin typeface="Myriad Pro" charset="0"/>
              <a:ea typeface="Myriad Pro" charset="0"/>
              <a:cs typeface="Myriad Pro" charset="0"/>
            </a:endParaRPr>
          </a:p>
        </p:txBody>
      </p:sp>
      <p:cxnSp>
        <p:nvCxnSpPr>
          <p:cNvPr id="25" name="Straight Arrow Connector 24" title="Arrow"/>
          <p:cNvCxnSpPr/>
          <p:nvPr/>
        </p:nvCxnSpPr>
        <p:spPr>
          <a:xfrm>
            <a:off x="1763688" y="2996952"/>
            <a:ext cx="7200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80596" y="4048758"/>
            <a:ext cx="1827107" cy="1612490"/>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If ‘Quality of Extended Responses’ and/or ‘place-specific detail’ are being assessed they will be shown here.</a:t>
            </a:r>
            <a:endParaRPr lang="en-GB" sz="1400" dirty="0">
              <a:solidFill>
                <a:srgbClr val="1F224E"/>
              </a:solidFill>
              <a:latin typeface="Myriad Pro" charset="0"/>
              <a:ea typeface="Myriad Pro" charset="0"/>
              <a:cs typeface="Myriad Pro" charset="0"/>
            </a:endParaRPr>
          </a:p>
        </p:txBody>
      </p:sp>
      <p:cxnSp>
        <p:nvCxnSpPr>
          <p:cNvPr id="16" name="Straight Arrow Connector 15" title="Arrow"/>
          <p:cNvCxnSpPr/>
          <p:nvPr/>
        </p:nvCxnSpPr>
        <p:spPr>
          <a:xfrm flipV="1">
            <a:off x="1934611" y="3450927"/>
            <a:ext cx="621165" cy="706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360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latin typeface="Myriad Pro"/>
              </a:rPr>
              <a:t>Assessment Objectives</a:t>
            </a:r>
          </a:p>
        </p:txBody>
      </p:sp>
      <p:sp>
        <p:nvSpPr>
          <p:cNvPr id="3" name="Content Placeholder 2"/>
          <p:cNvSpPr>
            <a:spLocks noGrp="1"/>
          </p:cNvSpPr>
          <p:nvPr>
            <p:ph idx="4294967295"/>
          </p:nvPr>
        </p:nvSpPr>
        <p:spPr>
          <a:xfrm>
            <a:off x="611560" y="1340768"/>
            <a:ext cx="7992888" cy="4454525"/>
          </a:xfrm>
        </p:spPr>
        <p:txBody>
          <a:bodyPr>
            <a:normAutofit/>
          </a:bodyPr>
          <a:lstStyle/>
          <a:p>
            <a:pPr marL="0" indent="0">
              <a:buNone/>
            </a:pPr>
            <a:r>
              <a:rPr lang="en-US" sz="1400" dirty="0">
                <a:solidFill>
                  <a:srgbClr val="1F224E"/>
                </a:solidFill>
                <a:latin typeface="Myriad Pro" charset="0"/>
                <a:ea typeface="Myriad Pro" charset="0"/>
                <a:cs typeface="Myriad Pro" charset="0"/>
              </a:rPr>
              <a:t>The assessment objectives are set by Ofqual and are vital to exam boards when designing assessments and for teachers in understanding styles of questions and their requirements.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For </a:t>
            </a:r>
            <a:r>
              <a:rPr lang="en-GB" sz="1400" dirty="0">
                <a:solidFill>
                  <a:srgbClr val="1F224E"/>
                </a:solidFill>
                <a:latin typeface="Myriad Pro" charset="0"/>
                <a:ea typeface="Myriad Pro" charset="0"/>
                <a:cs typeface="Myriad Pro" charset="0"/>
              </a:rPr>
              <a:t>GCSE (9-1) Geography there are 4 Assessment Objectives :</a:t>
            </a:r>
          </a:p>
          <a:p>
            <a:pPr lvl="3"/>
            <a:r>
              <a:rPr lang="en-GB" sz="1400" dirty="0">
                <a:solidFill>
                  <a:srgbClr val="FF0000"/>
                </a:solidFill>
                <a:latin typeface="Myriad Pro" charset="0"/>
                <a:ea typeface="Myriad Pro" charset="0"/>
                <a:cs typeface="Myriad Pro" charset="0"/>
              </a:rPr>
              <a:t>AO1 (Knowledge)</a:t>
            </a:r>
            <a:endParaRPr lang="en-GB" sz="1400" dirty="0">
              <a:solidFill>
                <a:srgbClr val="1F224E"/>
              </a:solidFill>
              <a:latin typeface="Myriad Pro" charset="0"/>
              <a:ea typeface="Myriad Pro" charset="0"/>
              <a:cs typeface="Myriad Pro" charset="0"/>
            </a:endParaRPr>
          </a:p>
          <a:p>
            <a:pPr lvl="3"/>
            <a:r>
              <a:rPr lang="en-GB" sz="1400" dirty="0">
                <a:solidFill>
                  <a:schemeClr val="accent6"/>
                </a:solidFill>
                <a:latin typeface="Myriad Pro" charset="0"/>
                <a:ea typeface="Myriad Pro" charset="0"/>
                <a:cs typeface="Myriad Pro" charset="0"/>
              </a:rPr>
              <a:t>AO2 (Understanding)</a:t>
            </a:r>
            <a:endParaRPr lang="en-GB" sz="1400" dirty="0">
              <a:solidFill>
                <a:srgbClr val="1F224E"/>
              </a:solidFill>
              <a:latin typeface="Myriad Pro" charset="0"/>
              <a:ea typeface="Myriad Pro" charset="0"/>
              <a:cs typeface="Myriad Pro" charset="0"/>
            </a:endParaRPr>
          </a:p>
          <a:p>
            <a:pPr lvl="3"/>
            <a:r>
              <a:rPr lang="en-GB" sz="1400" dirty="0">
                <a:solidFill>
                  <a:srgbClr val="00B0F0"/>
                </a:solidFill>
                <a:latin typeface="Myriad Pro" charset="0"/>
                <a:ea typeface="Myriad Pro" charset="0"/>
                <a:cs typeface="Myriad Pro" charset="0"/>
              </a:rPr>
              <a:t>AO3 (Application of knowledge and understanding)</a:t>
            </a:r>
          </a:p>
          <a:p>
            <a:pPr lvl="3"/>
            <a:r>
              <a:rPr lang="en-GB" sz="1400" dirty="0">
                <a:solidFill>
                  <a:srgbClr val="00B050"/>
                </a:solidFill>
                <a:latin typeface="Myriad Pro" charset="0"/>
                <a:ea typeface="Myriad Pro" charset="0"/>
                <a:cs typeface="Myriad Pro" charset="0"/>
              </a:rPr>
              <a:t>AO4 (Skills)</a:t>
            </a:r>
            <a:r>
              <a:rPr lang="en-GB" sz="1400" dirty="0">
                <a:solidFill>
                  <a:srgbClr val="1F224E"/>
                </a:solidFill>
                <a:latin typeface="Myriad Pro" charset="0"/>
                <a:ea typeface="Myriad Pro" charset="0"/>
                <a:cs typeface="Myriad Pro" charset="0"/>
              </a:rPr>
              <a:t>.</a:t>
            </a:r>
          </a:p>
          <a:p>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For all of the GCSE Geography specifications there are set assessment objectives with exact percentages of marks which must be attributed to each assessment objective within the qualification throughout the lifetime of the specification.</a:t>
            </a:r>
          </a:p>
          <a:p>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The next few slides will explain what the four assessment objectives mean and clarify their use in this assessment.</a:t>
            </a:r>
          </a:p>
        </p:txBody>
      </p:sp>
    </p:spTree>
    <p:extLst>
      <p:ext uri="{BB962C8B-B14F-4D97-AF65-F5344CB8AC3E}">
        <p14:creationId xmlns:p14="http://schemas.microsoft.com/office/powerpoint/2010/main" val="1400718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a:latin typeface="Myriad Pro"/>
              </a:rPr>
              <a:t>The 4 Assessment Objectives (AOs)</a:t>
            </a:r>
          </a:p>
        </p:txBody>
      </p:sp>
      <p:pic>
        <p:nvPicPr>
          <p:cNvPr id="4" name="Picture 2" title="The 4 Assessment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969" y="1988840"/>
            <a:ext cx="4909309" cy="341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4737" y="1603894"/>
            <a:ext cx="2095864"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FF0000"/>
                </a:solidFill>
                <a:latin typeface="Myriad Pro"/>
              </a:rPr>
              <a:t>15% of the qualification </a:t>
            </a:r>
          </a:p>
          <a:p>
            <a:pPr fontAlgn="base">
              <a:spcBef>
                <a:spcPct val="0"/>
              </a:spcBef>
              <a:spcAft>
                <a:spcPct val="0"/>
              </a:spcAft>
            </a:pPr>
            <a:r>
              <a:rPr lang="en-GB" sz="1400" dirty="0" smtClean="0">
                <a:solidFill>
                  <a:srgbClr val="FF0000"/>
                </a:solidFill>
                <a:latin typeface="Myriad Pro"/>
              </a:rPr>
              <a:t>marks will be allocated to assessing students knowledge of the specification content (AO1)</a:t>
            </a:r>
            <a:endParaRPr lang="en-GB" sz="1400" dirty="0">
              <a:solidFill>
                <a:srgbClr val="FF0000"/>
              </a:solidFill>
              <a:latin typeface="Myriad Pro"/>
            </a:endParaRPr>
          </a:p>
        </p:txBody>
      </p:sp>
      <p:cxnSp>
        <p:nvCxnSpPr>
          <p:cNvPr id="6" name="Straight Arrow Connector 5" title="Arrow"/>
          <p:cNvCxnSpPr/>
          <p:nvPr/>
        </p:nvCxnSpPr>
        <p:spPr>
          <a:xfrm>
            <a:off x="1894937" y="2296391"/>
            <a:ext cx="864096" cy="995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69131" y="1618183"/>
            <a:ext cx="2123728"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chemeClr val="accent6"/>
                </a:solidFill>
                <a:latin typeface="Myriad Pro"/>
              </a:rPr>
              <a:t>2</a:t>
            </a:r>
            <a:r>
              <a:rPr lang="en-GB" sz="1400" dirty="0" smtClean="0">
                <a:solidFill>
                  <a:schemeClr val="accent6"/>
                </a:solidFill>
                <a:latin typeface="Myriad Pro"/>
              </a:rPr>
              <a:t>5% of the qualification marks will be allocated to assessing students understanding of the specification content (AO2)</a:t>
            </a:r>
            <a:endParaRPr lang="en-GB" sz="1400" dirty="0">
              <a:solidFill>
                <a:schemeClr val="accent6"/>
              </a:solidFill>
              <a:latin typeface="Myriad Pro"/>
            </a:endParaRPr>
          </a:p>
        </p:txBody>
      </p:sp>
      <p:cxnSp>
        <p:nvCxnSpPr>
          <p:cNvPr id="8" name="Straight Arrow Connector 7" title="Arrow"/>
          <p:cNvCxnSpPr/>
          <p:nvPr/>
        </p:nvCxnSpPr>
        <p:spPr>
          <a:xfrm flipH="1">
            <a:off x="5783370" y="2900038"/>
            <a:ext cx="1224135"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1159" y="3416776"/>
            <a:ext cx="2095864" cy="1815882"/>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00B0F0"/>
                </a:solidFill>
                <a:latin typeface="Myriad Pro"/>
              </a:rPr>
              <a:t>35% of the qualification </a:t>
            </a:r>
          </a:p>
          <a:p>
            <a:pPr fontAlgn="base">
              <a:spcBef>
                <a:spcPct val="0"/>
              </a:spcBef>
              <a:spcAft>
                <a:spcPct val="0"/>
              </a:spcAft>
            </a:pPr>
            <a:r>
              <a:rPr lang="en-GB" sz="1400" dirty="0" smtClean="0">
                <a:solidFill>
                  <a:srgbClr val="00B0F0"/>
                </a:solidFill>
                <a:latin typeface="Myriad Pro"/>
              </a:rPr>
              <a:t>marks will be allocated to assessing students application of their knowledge and understanding of the specification content (AO3)</a:t>
            </a:r>
            <a:endParaRPr lang="en-GB" sz="1400" dirty="0">
              <a:solidFill>
                <a:srgbClr val="00B0F0"/>
              </a:solidFill>
              <a:latin typeface="Myriad Pro"/>
            </a:endParaRPr>
          </a:p>
        </p:txBody>
      </p:sp>
      <p:sp>
        <p:nvSpPr>
          <p:cNvPr id="10" name="TextBox 9"/>
          <p:cNvSpPr txBox="1"/>
          <p:nvPr/>
        </p:nvSpPr>
        <p:spPr>
          <a:xfrm>
            <a:off x="6969131" y="3416776"/>
            <a:ext cx="2123728" cy="1815882"/>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00B050"/>
                </a:solidFill>
                <a:latin typeface="Myriad Pro"/>
              </a:rPr>
              <a:t>25% of the qualification </a:t>
            </a:r>
          </a:p>
          <a:p>
            <a:pPr fontAlgn="base">
              <a:spcBef>
                <a:spcPct val="0"/>
              </a:spcBef>
              <a:spcAft>
                <a:spcPct val="0"/>
              </a:spcAft>
            </a:pPr>
            <a:r>
              <a:rPr lang="en-GB" sz="1400" dirty="0" smtClean="0">
                <a:solidFill>
                  <a:srgbClr val="00B050"/>
                </a:solidFill>
                <a:latin typeface="Myriad Pro"/>
              </a:rPr>
              <a:t>marks will be allocated to assessing students ability to select, adapt and use geographical skills and communicate findings in this context (AO4)</a:t>
            </a:r>
            <a:endParaRPr lang="en-GB" sz="1400" dirty="0">
              <a:solidFill>
                <a:srgbClr val="00B050"/>
              </a:solidFill>
              <a:latin typeface="Myriad Pro"/>
            </a:endParaRPr>
          </a:p>
        </p:txBody>
      </p:sp>
      <p:cxnSp>
        <p:nvCxnSpPr>
          <p:cNvPr id="11" name="Straight Arrow Connector 10" title="Arrow"/>
          <p:cNvCxnSpPr/>
          <p:nvPr/>
        </p:nvCxnSpPr>
        <p:spPr>
          <a:xfrm flipH="1">
            <a:off x="5747365" y="4448210"/>
            <a:ext cx="1260140" cy="1800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title="Arrow"/>
          <p:cNvCxnSpPr/>
          <p:nvPr/>
        </p:nvCxnSpPr>
        <p:spPr>
          <a:xfrm flipV="1">
            <a:off x="1822929" y="4268191"/>
            <a:ext cx="864096" cy="1130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574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solidFill>
                  <a:srgbClr val="FF0000"/>
                </a:solidFill>
              </a:rPr>
              <a:t>AO1 - Knowledge</a:t>
            </a:r>
            <a:endParaRPr lang="en-GB" dirty="0"/>
          </a:p>
        </p:txBody>
      </p:sp>
      <p:pic>
        <p:nvPicPr>
          <p:cNvPr id="4" name="Picture 2" title="AO1 - Knowl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01" y="2002031"/>
            <a:ext cx="8136904" cy="2846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title="Arrow"/>
          <p:cNvSpPr/>
          <p:nvPr/>
        </p:nvSpPr>
        <p:spPr>
          <a:xfrm>
            <a:off x="2934091" y="3420241"/>
            <a:ext cx="144016" cy="14489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Down Arrow 5" title="Arrow"/>
          <p:cNvSpPr/>
          <p:nvPr/>
        </p:nvSpPr>
        <p:spPr>
          <a:xfrm>
            <a:off x="5087344" y="1936715"/>
            <a:ext cx="144016" cy="778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Up Arrow 6" title="Arrow"/>
          <p:cNvSpPr/>
          <p:nvPr/>
        </p:nvSpPr>
        <p:spPr>
          <a:xfrm>
            <a:off x="6789873" y="4831571"/>
            <a:ext cx="137660" cy="2536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8" name="TextBox 7"/>
          <p:cNvSpPr txBox="1"/>
          <p:nvPr/>
        </p:nvSpPr>
        <p:spPr>
          <a:xfrm>
            <a:off x="107504" y="4865082"/>
            <a:ext cx="4536504"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Each year </a:t>
            </a:r>
            <a:r>
              <a:rPr lang="en-GB" sz="1400" dirty="0" smtClean="0">
                <a:solidFill>
                  <a:srgbClr val="1F224E"/>
                </a:solidFill>
                <a:latin typeface="Myriad Pro" charset="0"/>
                <a:ea typeface="Myriad Pro" charset="0"/>
                <a:cs typeface="Myriad Pro" charset="0"/>
              </a:rPr>
              <a:t>across the range of assessments there must be knowledge marks for locations</a:t>
            </a:r>
            <a:r>
              <a:rPr lang="en-GB" sz="1400" dirty="0">
                <a:solidFill>
                  <a:srgbClr val="1F224E"/>
                </a:solidFill>
                <a:latin typeface="Myriad Pro" charset="0"/>
                <a:ea typeface="Myriad Pro" charset="0"/>
                <a:cs typeface="Myriad Pro" charset="0"/>
              </a:rPr>
              <a:t>, places, processes, </a:t>
            </a:r>
            <a:r>
              <a:rPr lang="en-GB" sz="1400" dirty="0" smtClean="0">
                <a:solidFill>
                  <a:srgbClr val="1F224E"/>
                </a:solidFill>
                <a:latin typeface="Myriad Pro" charset="0"/>
                <a:ea typeface="Myriad Pro" charset="0"/>
                <a:cs typeface="Myriad Pro" charset="0"/>
              </a:rPr>
              <a:t>environments and different </a:t>
            </a:r>
            <a:r>
              <a:rPr lang="en-GB" sz="1400" dirty="0">
                <a:solidFill>
                  <a:srgbClr val="1F224E"/>
                </a:solidFill>
                <a:latin typeface="Myriad Pro" charset="0"/>
                <a:ea typeface="Myriad Pro" charset="0"/>
                <a:cs typeface="Myriad Pro" charset="0"/>
              </a:rPr>
              <a:t>scales </a:t>
            </a:r>
            <a:r>
              <a:rPr lang="en-GB" sz="1400" dirty="0" smtClean="0">
                <a:solidFill>
                  <a:srgbClr val="1F224E"/>
                </a:solidFill>
                <a:latin typeface="Myriad Pro" charset="0"/>
                <a:ea typeface="Myriad Pro" charset="0"/>
                <a:cs typeface="Myriad Pro" charset="0"/>
              </a:rPr>
              <a:t>but </a:t>
            </a:r>
            <a:r>
              <a:rPr lang="en-GB" sz="1400" dirty="0">
                <a:solidFill>
                  <a:srgbClr val="1F224E"/>
                </a:solidFill>
                <a:latin typeface="Myriad Pro" charset="0"/>
                <a:ea typeface="Myriad Pro" charset="0"/>
                <a:cs typeface="Myriad Pro" charset="0"/>
              </a:rPr>
              <a:t>AO1 marks </a:t>
            </a:r>
            <a:r>
              <a:rPr lang="en-GB" sz="1400" dirty="0" smtClean="0">
                <a:solidFill>
                  <a:srgbClr val="1F224E"/>
                </a:solidFill>
                <a:latin typeface="Myriad Pro" charset="0"/>
                <a:ea typeface="Myriad Pro" charset="0"/>
                <a:cs typeface="Myriad Pro" charset="0"/>
              </a:rPr>
              <a:t>do not </a:t>
            </a:r>
            <a:r>
              <a:rPr lang="en-GB" sz="1400" dirty="0">
                <a:solidFill>
                  <a:srgbClr val="1F224E"/>
                </a:solidFill>
                <a:latin typeface="Myriad Pro" charset="0"/>
                <a:ea typeface="Myriad Pro" charset="0"/>
                <a:cs typeface="Myriad Pro" charset="0"/>
              </a:rPr>
              <a:t>have to be included in every </a:t>
            </a:r>
            <a:r>
              <a:rPr lang="en-GB" sz="1400" dirty="0" smtClean="0">
                <a:solidFill>
                  <a:srgbClr val="1F224E"/>
                </a:solidFill>
                <a:latin typeface="Myriad Pro" charset="0"/>
                <a:ea typeface="Myriad Pro" charset="0"/>
                <a:cs typeface="Myriad Pro" charset="0"/>
              </a:rPr>
              <a:t>assessment.</a:t>
            </a:r>
            <a:endParaRPr lang="en-GB" sz="1400" dirty="0">
              <a:solidFill>
                <a:srgbClr val="1F224E"/>
              </a:solidFill>
              <a:latin typeface="Myriad Pro" charset="0"/>
              <a:ea typeface="Myriad Pro" charset="0"/>
              <a:cs typeface="Myriad Pro" charset="0"/>
            </a:endParaRPr>
          </a:p>
        </p:txBody>
      </p:sp>
      <p:sp>
        <p:nvSpPr>
          <p:cNvPr id="9" name="TextBox 8"/>
          <p:cNvSpPr txBox="1"/>
          <p:nvPr/>
        </p:nvSpPr>
        <p:spPr>
          <a:xfrm>
            <a:off x="4750495" y="5013176"/>
            <a:ext cx="4354077" cy="954107"/>
          </a:xfrm>
          <a:prstGeom prst="rect">
            <a:avLst/>
          </a:prstGeom>
          <a:solidFill>
            <a:schemeClr val="bg1"/>
          </a:solidFill>
          <a:ln>
            <a:solidFill>
              <a:schemeClr val="tx1"/>
            </a:solidFill>
          </a:ln>
        </p:spPr>
        <p:txBody>
          <a:bodyPr wrap="non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Each year assessments will cover different scales </a:t>
            </a:r>
          </a:p>
          <a:p>
            <a:pPr algn="ctr" fontAlgn="base">
              <a:spcBef>
                <a:spcPct val="0"/>
              </a:spcBef>
              <a:spcAft>
                <a:spcPct val="0"/>
              </a:spcAft>
            </a:pPr>
            <a:r>
              <a:rPr lang="en-GB" sz="1400" dirty="0">
                <a:solidFill>
                  <a:srgbClr val="1F224E"/>
                </a:solidFill>
                <a:latin typeface="Myriad Pro" charset="0"/>
                <a:ea typeface="Myriad Pro" charset="0"/>
                <a:cs typeface="Myriad Pro" charset="0"/>
              </a:rPr>
              <a:t>from local to global but not for every bit of content</a:t>
            </a:r>
          </a:p>
          <a:p>
            <a:pPr algn="ctr" fontAlgn="base">
              <a:spcBef>
                <a:spcPct val="0"/>
              </a:spcBef>
              <a:spcAft>
                <a:spcPct val="0"/>
              </a:spcAft>
            </a:pPr>
            <a:r>
              <a:rPr lang="en-GB" sz="1400" dirty="0">
                <a:solidFill>
                  <a:srgbClr val="1F224E"/>
                </a:solidFill>
                <a:latin typeface="Myriad Pro" charset="0"/>
                <a:ea typeface="Myriad Pro" charset="0"/>
                <a:cs typeface="Myriad Pro" charset="0"/>
              </a:rPr>
              <a:t>or necessarily for all </a:t>
            </a:r>
            <a:r>
              <a:rPr lang="en-GB" sz="1400" dirty="0" smtClean="0">
                <a:solidFill>
                  <a:srgbClr val="1F224E"/>
                </a:solidFill>
                <a:latin typeface="Myriad Pro" charset="0"/>
                <a:ea typeface="Myriad Pro" charset="0"/>
                <a:cs typeface="Myriad Pro" charset="0"/>
              </a:rPr>
              <a:t>of locations</a:t>
            </a:r>
            <a:r>
              <a:rPr lang="en-GB" sz="1400" dirty="0">
                <a:solidFill>
                  <a:srgbClr val="1F224E"/>
                </a:solidFill>
                <a:latin typeface="Myriad Pro" charset="0"/>
                <a:ea typeface="Myriad Pro" charset="0"/>
                <a:cs typeface="Myriad Pro" charset="0"/>
              </a:rPr>
              <a:t>, places, processes </a:t>
            </a:r>
          </a:p>
          <a:p>
            <a:pPr algn="ctr" fontAlgn="base">
              <a:spcBef>
                <a:spcPct val="0"/>
              </a:spcBef>
              <a:spcAft>
                <a:spcPct val="0"/>
              </a:spcAft>
            </a:pPr>
            <a:r>
              <a:rPr lang="en-GB" sz="1400" dirty="0">
                <a:solidFill>
                  <a:srgbClr val="1F224E"/>
                </a:solidFill>
                <a:latin typeface="Myriad Pro" charset="0"/>
                <a:ea typeface="Myriad Pro" charset="0"/>
                <a:cs typeface="Myriad Pro" charset="0"/>
              </a:rPr>
              <a:t>and </a:t>
            </a:r>
            <a:r>
              <a:rPr lang="en-GB" sz="1400" dirty="0" smtClean="0">
                <a:solidFill>
                  <a:srgbClr val="1F224E"/>
                </a:solidFill>
                <a:latin typeface="Myriad Pro" charset="0"/>
                <a:ea typeface="Myriad Pro" charset="0"/>
                <a:cs typeface="Myriad Pro" charset="0"/>
              </a:rPr>
              <a:t>environments.</a:t>
            </a:r>
            <a:endParaRPr lang="en-GB" sz="1400" dirty="0">
              <a:solidFill>
                <a:srgbClr val="1F224E"/>
              </a:solidFill>
              <a:latin typeface="Myriad Pro" charset="0"/>
              <a:ea typeface="Myriad Pro" charset="0"/>
              <a:cs typeface="Myriad Pro" charset="0"/>
            </a:endParaRPr>
          </a:p>
        </p:txBody>
      </p:sp>
      <p:sp>
        <p:nvSpPr>
          <p:cNvPr id="10" name="TextBox 9"/>
          <p:cNvSpPr txBox="1"/>
          <p:nvPr/>
        </p:nvSpPr>
        <p:spPr>
          <a:xfrm>
            <a:off x="3006098" y="971997"/>
            <a:ext cx="5022285"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Locations, places, processes and environments simply cover the subject content. There are other ways which you may describe content areas but all must be placed in these four aspects when we are creating our assessments.</a:t>
            </a:r>
          </a:p>
        </p:txBody>
      </p:sp>
      <p:cxnSp>
        <p:nvCxnSpPr>
          <p:cNvPr id="11" name="Straight Connector 10" title="Underline"/>
          <p:cNvCxnSpPr/>
          <p:nvPr/>
        </p:nvCxnSpPr>
        <p:spPr>
          <a:xfrm>
            <a:off x="4572000" y="2968958"/>
            <a:ext cx="316835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368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solidFill>
                  <a:srgbClr val="FF0000"/>
                </a:solidFill>
              </a:rPr>
              <a:t>AO1 command words</a:t>
            </a:r>
            <a:endParaRPr lang="en-GB" dirty="0"/>
          </a:p>
        </p:txBody>
      </p:sp>
      <p:sp>
        <p:nvSpPr>
          <p:cNvPr id="4" name="Content Placeholder 2"/>
          <p:cNvSpPr>
            <a:spLocks noGrp="1"/>
          </p:cNvSpPr>
          <p:nvPr>
            <p:ph idx="4294967295"/>
          </p:nvPr>
        </p:nvSpPr>
        <p:spPr>
          <a:xfrm>
            <a:off x="611560" y="1268760"/>
            <a:ext cx="8229600" cy="4321175"/>
          </a:xfrm>
          <a:prstGeom prst="rect">
            <a:avLst/>
          </a:prstGeom>
          <a:ln>
            <a:solidFill>
              <a:schemeClr val="tx1"/>
            </a:solidFill>
          </a:ln>
        </p:spPr>
        <p:txBody>
          <a:bodyPr>
            <a:normAutofit lnSpcReduction="10000"/>
          </a:bodyPr>
          <a:lstStyle/>
          <a:p>
            <a:pPr marL="0" indent="0">
              <a:buNone/>
            </a:pP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requires candidates to demonstrate knowledge of the specification content through </a:t>
            </a:r>
            <a:r>
              <a:rPr lang="en-GB" sz="1800" dirty="0" smtClean="0">
                <a:solidFill>
                  <a:srgbClr val="1F224E"/>
                </a:solidFill>
                <a:latin typeface="Myriad Pro" charset="0"/>
                <a:ea typeface="Myriad Pro" charset="0"/>
                <a:cs typeface="Myriad Pro" charset="0"/>
              </a:rPr>
              <a:t>recalling </a:t>
            </a:r>
            <a:r>
              <a:rPr lang="en-GB" sz="1800" dirty="0">
                <a:solidFill>
                  <a:srgbClr val="1F224E"/>
                </a:solidFill>
                <a:latin typeface="Myriad Pro" charset="0"/>
                <a:ea typeface="Myriad Pro" charset="0"/>
                <a:cs typeface="Myriad Pro" charset="0"/>
              </a:rPr>
              <a:t>information – including in a </a:t>
            </a:r>
            <a:r>
              <a:rPr lang="en-GB" sz="1800" dirty="0">
                <a:solidFill>
                  <a:srgbClr val="FF0000"/>
                </a:solidFill>
                <a:latin typeface="Myriad Pro" charset="0"/>
                <a:ea typeface="Myriad Pro" charset="0"/>
                <a:cs typeface="Myriad Pro" charset="0"/>
              </a:rPr>
              <a:t>case study </a:t>
            </a:r>
            <a:r>
              <a:rPr lang="en-GB" sz="1800" dirty="0">
                <a:solidFill>
                  <a:srgbClr val="1F224E"/>
                </a:solidFill>
                <a:latin typeface="Myriad Pro" charset="0"/>
                <a:ea typeface="Myriad Pro" charset="0"/>
                <a:cs typeface="Myriad Pro" charset="0"/>
              </a:rPr>
              <a:t>context.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Questions which </a:t>
            </a:r>
            <a:r>
              <a:rPr lang="en-GB" sz="1800" dirty="0" smtClean="0">
                <a:solidFill>
                  <a:srgbClr val="1F224E"/>
                </a:solidFill>
                <a:latin typeface="Myriad Pro" charset="0"/>
                <a:ea typeface="Myriad Pro" charset="0"/>
                <a:cs typeface="Myriad Pro" charset="0"/>
              </a:rPr>
              <a:t>target </a:t>
            </a:r>
            <a:r>
              <a:rPr lang="en-GB" sz="1800" dirty="0" smtClean="0">
                <a:solidFill>
                  <a:srgbClr val="FF0000"/>
                </a:solidFill>
                <a:latin typeface="Myriad Pro" charset="0"/>
                <a:ea typeface="Myriad Pro" charset="0"/>
                <a:cs typeface="Myriad Pro" charset="0"/>
              </a:rPr>
              <a:t>AO1</a:t>
            </a:r>
            <a:r>
              <a:rPr lang="en-GB" sz="1800" dirty="0" smtClean="0">
                <a:solidFill>
                  <a:srgbClr val="1F224E"/>
                </a:solidFill>
                <a:latin typeface="Myriad Pro" charset="0"/>
                <a:ea typeface="Myriad Pro" charset="0"/>
                <a:cs typeface="Myriad Pro" charset="0"/>
              </a:rPr>
              <a:t> </a:t>
            </a:r>
            <a:r>
              <a:rPr lang="en-GB" sz="1800" dirty="0">
                <a:solidFill>
                  <a:srgbClr val="1F224E"/>
                </a:solidFill>
                <a:latin typeface="Myriad Pro" charset="0"/>
                <a:ea typeface="Myriad Pro" charset="0"/>
                <a:cs typeface="Myriad Pro" charset="0"/>
              </a:rPr>
              <a:t>alone would tend to be shorter answer questions but longer questions may have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marks allocated to them as well </a:t>
            </a:r>
            <a:r>
              <a:rPr lang="en-GB" sz="1800" dirty="0" smtClean="0">
                <a:solidFill>
                  <a:srgbClr val="1F224E"/>
                </a:solidFill>
                <a:latin typeface="Myriad Pro" charset="0"/>
                <a:ea typeface="Myriad Pro" charset="0"/>
                <a:cs typeface="Myriad Pro" charset="0"/>
              </a:rPr>
              <a:t>when combined with another assessment objective – </a:t>
            </a:r>
            <a:r>
              <a:rPr lang="en-GB" sz="1800" dirty="0">
                <a:solidFill>
                  <a:srgbClr val="1F224E"/>
                </a:solidFill>
                <a:latin typeface="Myriad Pro" charset="0"/>
                <a:ea typeface="Myriad Pro" charset="0"/>
                <a:cs typeface="Myriad Pro" charset="0"/>
              </a:rPr>
              <a:t>particularly where </a:t>
            </a:r>
            <a:r>
              <a:rPr lang="en-GB" sz="1800" dirty="0">
                <a:solidFill>
                  <a:srgbClr val="FF0000"/>
                </a:solidFill>
                <a:latin typeface="Myriad Pro" charset="0"/>
                <a:ea typeface="Myriad Pro" charset="0"/>
                <a:cs typeface="Myriad Pro" charset="0"/>
              </a:rPr>
              <a:t>case study </a:t>
            </a:r>
            <a:r>
              <a:rPr lang="en-GB" sz="1800" dirty="0">
                <a:solidFill>
                  <a:srgbClr val="1F224E"/>
                </a:solidFill>
                <a:latin typeface="Myriad Pro" charset="0"/>
                <a:ea typeface="Myriad Pro" charset="0"/>
                <a:cs typeface="Myriad Pro" charset="0"/>
              </a:rPr>
              <a:t>information is required in an answer.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 following are some of the command words which may be used for short answer questions with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marks:</a:t>
            </a:r>
          </a:p>
          <a:p>
            <a:pPr marL="685800" lvl="1"/>
            <a:r>
              <a:rPr lang="en-GB" sz="1800" dirty="0">
                <a:solidFill>
                  <a:srgbClr val="1F224E"/>
                </a:solidFill>
                <a:latin typeface="Myriad Pro" charset="0"/>
                <a:ea typeface="Myriad Pro" charset="0"/>
                <a:cs typeface="Myriad Pro" charset="0"/>
              </a:rPr>
              <a:t>Describe</a:t>
            </a:r>
          </a:p>
          <a:p>
            <a:pPr marL="685800" lvl="1"/>
            <a:r>
              <a:rPr lang="en-GB" sz="1800" dirty="0">
                <a:solidFill>
                  <a:srgbClr val="1F224E"/>
                </a:solidFill>
                <a:latin typeface="Myriad Pro" charset="0"/>
                <a:ea typeface="Myriad Pro" charset="0"/>
                <a:cs typeface="Myriad Pro" charset="0"/>
              </a:rPr>
              <a:t>Define</a:t>
            </a:r>
          </a:p>
          <a:p>
            <a:pPr marL="685800" lvl="1"/>
            <a:r>
              <a:rPr lang="en-GB" sz="1800" dirty="0">
                <a:solidFill>
                  <a:srgbClr val="1F224E"/>
                </a:solidFill>
                <a:latin typeface="Myriad Pro" charset="0"/>
                <a:ea typeface="Myriad Pro" charset="0"/>
                <a:cs typeface="Myriad Pro" charset="0"/>
              </a:rPr>
              <a:t>Outline</a:t>
            </a:r>
          </a:p>
          <a:p>
            <a:pPr marL="685800" lvl="1"/>
            <a:r>
              <a:rPr lang="en-GB" sz="1800" dirty="0">
                <a:solidFill>
                  <a:srgbClr val="1F224E"/>
                </a:solidFill>
                <a:latin typeface="Myriad Pro" charset="0"/>
                <a:ea typeface="Myriad Pro" charset="0"/>
                <a:cs typeface="Myriad Pro" charset="0"/>
              </a:rPr>
              <a:t>State</a:t>
            </a:r>
          </a:p>
          <a:p>
            <a:pPr marL="285750" lvl="0" indent="-285750"/>
            <a:endParaRPr lang="en-GB" sz="4000" dirty="0"/>
          </a:p>
          <a:p>
            <a:pPr marL="285750" lvl="0" indent="-285750"/>
            <a:endParaRPr lang="en-GB" sz="4000" dirty="0"/>
          </a:p>
          <a:p>
            <a:endParaRPr lang="en-GB" sz="4000" dirty="0"/>
          </a:p>
        </p:txBody>
      </p:sp>
      <p:sp>
        <p:nvSpPr>
          <p:cNvPr id="5" name="TextBox 4"/>
          <p:cNvSpPr txBox="1"/>
          <p:nvPr/>
        </p:nvSpPr>
        <p:spPr>
          <a:xfrm>
            <a:off x="3703464" y="4285055"/>
            <a:ext cx="4900984"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All of these command words are asking students to write down something that they have learnt from the specification and so are unlikely to be targeting a combination of assessment objectives.</a:t>
            </a:r>
          </a:p>
        </p:txBody>
      </p:sp>
      <p:sp>
        <p:nvSpPr>
          <p:cNvPr id="6" name="Left Arrow 5" title="Arrow"/>
          <p:cNvSpPr/>
          <p:nvPr/>
        </p:nvSpPr>
        <p:spPr>
          <a:xfrm>
            <a:off x="2195736" y="4654097"/>
            <a:ext cx="1296144"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490054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solidFill>
                  <a:schemeClr val="accent6"/>
                </a:solidFill>
              </a:rPr>
              <a:t>AO2 - Understanding</a:t>
            </a:r>
            <a:endParaRPr lang="en-GB" dirty="0"/>
          </a:p>
        </p:txBody>
      </p:sp>
      <p:pic>
        <p:nvPicPr>
          <p:cNvPr id="4" name="Picture 2" title="AO2 - Under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7475"/>
            <a:ext cx="8197928" cy="2879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title="Arrow"/>
          <p:cNvSpPr/>
          <p:nvPr/>
        </p:nvSpPr>
        <p:spPr>
          <a:xfrm>
            <a:off x="1475656" y="4581771"/>
            <a:ext cx="144016" cy="6474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Down Arrow 5" title="Arrow"/>
          <p:cNvSpPr/>
          <p:nvPr/>
        </p:nvSpPr>
        <p:spPr>
          <a:xfrm>
            <a:off x="467544" y="1801923"/>
            <a:ext cx="144016"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TextBox 6"/>
          <p:cNvSpPr txBox="1"/>
          <p:nvPr/>
        </p:nvSpPr>
        <p:spPr>
          <a:xfrm>
            <a:off x="119287" y="1053379"/>
            <a:ext cx="1788415" cy="738664"/>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How concepts relate to the aspects of </a:t>
            </a:r>
            <a:r>
              <a:rPr lang="en-GB" sz="1400" dirty="0" smtClean="0">
                <a:solidFill>
                  <a:srgbClr val="1F224E"/>
                </a:solidFill>
                <a:latin typeface="Myriad Pro" charset="0"/>
                <a:ea typeface="Myriad Pro" charset="0"/>
                <a:cs typeface="Myriad Pro" charset="0"/>
              </a:rPr>
              <a:t>content.</a:t>
            </a:r>
            <a:endParaRPr lang="en-GB" sz="1400" dirty="0">
              <a:solidFill>
                <a:srgbClr val="1F224E"/>
              </a:solidFill>
              <a:latin typeface="Myriad Pro" charset="0"/>
              <a:ea typeface="Myriad Pro" charset="0"/>
              <a:cs typeface="Myriad Pro" charset="0"/>
            </a:endParaRPr>
          </a:p>
        </p:txBody>
      </p:sp>
      <p:sp>
        <p:nvSpPr>
          <p:cNvPr id="8" name="TextBox 7"/>
          <p:cNvSpPr txBox="1"/>
          <p:nvPr/>
        </p:nvSpPr>
        <p:spPr>
          <a:xfrm>
            <a:off x="448614" y="5229200"/>
            <a:ext cx="2026833" cy="523220"/>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How aspects of content relate to each other</a:t>
            </a:r>
          </a:p>
        </p:txBody>
      </p:sp>
      <p:sp>
        <p:nvSpPr>
          <p:cNvPr id="9" name="TextBox 8"/>
          <p:cNvSpPr txBox="1"/>
          <p:nvPr/>
        </p:nvSpPr>
        <p:spPr>
          <a:xfrm>
            <a:off x="2807456" y="4977815"/>
            <a:ext cx="4932896"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There must </a:t>
            </a:r>
            <a:r>
              <a:rPr lang="en-GB" sz="1400" dirty="0" smtClean="0">
                <a:solidFill>
                  <a:srgbClr val="1F224E"/>
                </a:solidFill>
                <a:latin typeface="Myriad Pro" charset="0"/>
                <a:ea typeface="Myriad Pro" charset="0"/>
                <a:cs typeface="Myriad Pro" charset="0"/>
              </a:rPr>
              <a:t>an appropriate </a:t>
            </a:r>
            <a:r>
              <a:rPr lang="en-GB" sz="1400" dirty="0">
                <a:solidFill>
                  <a:srgbClr val="1F224E"/>
                </a:solidFill>
                <a:latin typeface="Myriad Pro" charset="0"/>
                <a:ea typeface="Myriad Pro" charset="0"/>
                <a:cs typeface="Myriad Pro" charset="0"/>
              </a:rPr>
              <a:t>balance in terms of the number of marks allocated to questions on the understanding of how concepts relate to content and how aspects of content relate to each other throughout the assessments. </a:t>
            </a:r>
          </a:p>
        </p:txBody>
      </p:sp>
      <p:sp>
        <p:nvSpPr>
          <p:cNvPr id="10" name="Up Arrow 9" title="Arrow"/>
          <p:cNvSpPr/>
          <p:nvPr/>
        </p:nvSpPr>
        <p:spPr>
          <a:xfrm>
            <a:off x="4433129" y="4761791"/>
            <a:ext cx="138524"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1" name="TextBox 10"/>
          <p:cNvSpPr txBox="1"/>
          <p:nvPr/>
        </p:nvSpPr>
        <p:spPr>
          <a:xfrm>
            <a:off x="4860032" y="1053379"/>
            <a:ext cx="2880320" cy="738664"/>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Like with AO1 – places, processes and environments simply cover the subject content. </a:t>
            </a:r>
          </a:p>
        </p:txBody>
      </p:sp>
      <p:sp>
        <p:nvSpPr>
          <p:cNvPr id="12" name="Down Arrow 11" title="Arrow"/>
          <p:cNvSpPr/>
          <p:nvPr/>
        </p:nvSpPr>
        <p:spPr>
          <a:xfrm>
            <a:off x="5868144" y="1805474"/>
            <a:ext cx="108359"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994712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solidFill>
                  <a:schemeClr val="accent6"/>
                </a:solidFill>
              </a:rPr>
              <a:t>AO2 command words</a:t>
            </a:r>
            <a:endParaRPr lang="en-GB" dirty="0"/>
          </a:p>
        </p:txBody>
      </p:sp>
      <p:sp>
        <p:nvSpPr>
          <p:cNvPr id="4" name="Content Placeholder 2"/>
          <p:cNvSpPr txBox="1">
            <a:spLocks/>
          </p:cNvSpPr>
          <p:nvPr/>
        </p:nvSpPr>
        <p:spPr>
          <a:xfrm>
            <a:off x="395536" y="1124745"/>
            <a:ext cx="8229600" cy="4248472"/>
          </a:xfrm>
          <a:prstGeom prst="rect">
            <a:avLst/>
          </a:prstGeom>
          <a:ln>
            <a:solidFill>
              <a:schemeClr val="tx1"/>
            </a:solidFill>
          </a:ln>
        </p:spPr>
        <p:txBody>
          <a:bodyP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smtClean="0"/>
              <a:t>Questions with </a:t>
            </a:r>
            <a:r>
              <a:rPr lang="en-GB" sz="3300" dirty="0">
                <a:solidFill>
                  <a:schemeClr val="accent6"/>
                </a:solidFill>
                <a:latin typeface="Arial" panose="020B0604020202020204" pitchFamily="34" charset="0"/>
                <a:ea typeface="+mj-ea"/>
                <a:cs typeface="Arial" panose="020B0604020202020204" pitchFamily="34" charset="0"/>
              </a:rPr>
              <a:t>AO2</a:t>
            </a:r>
            <a:r>
              <a:rPr lang="en-GB" dirty="0" smtClean="0"/>
              <a:t> marks </a:t>
            </a:r>
            <a:r>
              <a:rPr lang="en-GB" dirty="0"/>
              <a:t>will focus </a:t>
            </a:r>
            <a:r>
              <a:rPr lang="en-GB" dirty="0" smtClean="0"/>
              <a:t>on:</a:t>
            </a:r>
          </a:p>
          <a:p>
            <a:r>
              <a:rPr lang="en-GB" dirty="0" smtClean="0">
                <a:solidFill>
                  <a:schemeClr val="accent6"/>
                </a:solidFill>
              </a:rPr>
              <a:t>how concepts relate to the aspects of content</a:t>
            </a:r>
          </a:p>
          <a:p>
            <a:r>
              <a:rPr lang="en-GB" dirty="0" smtClean="0">
                <a:solidFill>
                  <a:schemeClr val="accent6"/>
                </a:solidFill>
              </a:rPr>
              <a:t>how aspects of </a:t>
            </a:r>
            <a:r>
              <a:rPr lang="en-GB" sz="3300" dirty="0">
                <a:solidFill>
                  <a:schemeClr val="accent6"/>
                </a:solidFill>
                <a:latin typeface="Arial" panose="020B0604020202020204" pitchFamily="34" charset="0"/>
                <a:ea typeface="+mj-ea"/>
                <a:cs typeface="Arial" panose="020B0604020202020204" pitchFamily="34" charset="0"/>
              </a:rPr>
              <a:t>content relate to each other</a:t>
            </a:r>
          </a:p>
          <a:p>
            <a:pPr marL="0" indent="0">
              <a:buFont typeface="Arial" panose="020B0604020202020204" pitchFamily="34" charset="0"/>
              <a:buNone/>
            </a:pPr>
            <a:endParaRPr lang="en-GB" dirty="0" smtClean="0"/>
          </a:p>
          <a:p>
            <a:pPr marL="0" indent="0">
              <a:buNone/>
            </a:pPr>
            <a:r>
              <a:rPr lang="en-GB" dirty="0" smtClean="0"/>
              <a:t>All </a:t>
            </a:r>
            <a:r>
              <a:rPr lang="en-GB" dirty="0" smtClean="0">
                <a:solidFill>
                  <a:schemeClr val="accent6"/>
                </a:solidFill>
              </a:rPr>
              <a:t>AO2</a:t>
            </a:r>
            <a:r>
              <a:rPr lang="en-GB" dirty="0" smtClean="0"/>
              <a:t> marks will focus on </a:t>
            </a:r>
            <a:r>
              <a:rPr lang="en-GB" dirty="0" smtClean="0">
                <a:solidFill>
                  <a:schemeClr val="accent6"/>
                </a:solidFill>
              </a:rPr>
              <a:t>understanding</a:t>
            </a:r>
            <a:r>
              <a:rPr lang="en-GB" dirty="0" smtClean="0"/>
              <a:t>. </a:t>
            </a:r>
            <a:r>
              <a:rPr lang="en-GB" dirty="0">
                <a:solidFill>
                  <a:schemeClr val="accent6"/>
                </a:solidFill>
              </a:rPr>
              <a:t>AO2</a:t>
            </a:r>
            <a:r>
              <a:rPr lang="en-GB" dirty="0"/>
              <a:t> marks will be directly linked to the specification but not just recalling what has been learnt, instead ensuring that students comprehend the content. </a:t>
            </a:r>
            <a:endParaRPr lang="en-GB" dirty="0" smtClean="0"/>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The following are some of the command words which may be used for questions with </a:t>
            </a:r>
            <a:r>
              <a:rPr lang="en-GB" dirty="0" smtClean="0">
                <a:solidFill>
                  <a:schemeClr val="accent6"/>
                </a:solidFill>
              </a:rPr>
              <a:t>AO2</a:t>
            </a:r>
            <a:r>
              <a:rPr lang="en-GB" dirty="0" smtClean="0"/>
              <a:t> marks:</a:t>
            </a:r>
          </a:p>
          <a:p>
            <a:r>
              <a:rPr lang="en-GB" dirty="0" smtClean="0"/>
              <a:t>Explain how</a:t>
            </a:r>
          </a:p>
          <a:p>
            <a:r>
              <a:rPr lang="en-GB" dirty="0" smtClean="0"/>
              <a:t>Explain reasons/one reason</a:t>
            </a:r>
          </a:p>
          <a:p>
            <a:r>
              <a:rPr lang="en-GB" dirty="0" smtClean="0"/>
              <a:t>Discuss</a:t>
            </a:r>
          </a:p>
          <a:p>
            <a:endParaRPr lang="en-GB" dirty="0" smtClean="0"/>
          </a:p>
          <a:p>
            <a:pPr marL="0" indent="0">
              <a:buFont typeface="Arial" panose="020B0604020202020204" pitchFamily="34" charset="0"/>
              <a:buNone/>
            </a:pPr>
            <a:r>
              <a:rPr lang="en-GB" dirty="0" smtClean="0">
                <a:solidFill>
                  <a:schemeClr val="accent6"/>
                </a:solidFill>
              </a:rPr>
              <a:t>AO2</a:t>
            </a:r>
            <a:r>
              <a:rPr lang="en-GB" dirty="0" smtClean="0"/>
              <a:t> marks may also be targeted in higher mark tariff questions but the command word may focus on a different assessment objective (e.g. </a:t>
            </a:r>
            <a:r>
              <a:rPr lang="en-GB" dirty="0" smtClean="0">
                <a:solidFill>
                  <a:srgbClr val="00B0F0"/>
                </a:solidFill>
              </a:rPr>
              <a:t>AO3</a:t>
            </a:r>
            <a:r>
              <a:rPr lang="en-GB" dirty="0" smtClean="0"/>
              <a:t>).</a:t>
            </a:r>
            <a:endParaRPr lang="en-GB" dirty="0"/>
          </a:p>
        </p:txBody>
      </p:sp>
      <p:sp>
        <p:nvSpPr>
          <p:cNvPr id="6" name="TextBox 5"/>
          <p:cNvSpPr txBox="1"/>
          <p:nvPr/>
        </p:nvSpPr>
        <p:spPr>
          <a:xfrm>
            <a:off x="4211960" y="3573016"/>
            <a:ext cx="4176464" cy="116955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These command words may be used to solely target AO2 but may also be used in combination with other AO’s to target multiple assessment </a:t>
            </a:r>
            <a:r>
              <a:rPr lang="en-GB" sz="1400" dirty="0" smtClean="0">
                <a:solidFill>
                  <a:srgbClr val="1F224E"/>
                </a:solidFill>
                <a:latin typeface="Myriad Pro" charset="0"/>
                <a:ea typeface="Myriad Pro" charset="0"/>
                <a:cs typeface="Myriad Pro" charset="0"/>
              </a:rPr>
              <a:t>objectives, for example questions 1(d) or 2(b) of component 01 Living in the UK today.</a:t>
            </a:r>
            <a:endParaRPr lang="en-GB"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784024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solidFill>
                  <a:srgbClr val="00B0F0"/>
                </a:solidFill>
              </a:rPr>
              <a:t>AO3 - Application</a:t>
            </a:r>
            <a:endParaRPr lang="en-GB" dirty="0"/>
          </a:p>
        </p:txBody>
      </p:sp>
      <p:pic>
        <p:nvPicPr>
          <p:cNvPr id="4" name="Picture 2" title="AO3 - Ap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1124744"/>
            <a:ext cx="6840760" cy="3491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title="Arrow"/>
          <p:cNvSpPr/>
          <p:nvPr/>
        </p:nvSpPr>
        <p:spPr>
          <a:xfrm>
            <a:off x="5220072" y="4005064"/>
            <a:ext cx="144016"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TextBox 5"/>
          <p:cNvSpPr txBox="1"/>
          <p:nvPr/>
        </p:nvSpPr>
        <p:spPr>
          <a:xfrm>
            <a:off x="1115617" y="4738022"/>
            <a:ext cx="7776864" cy="1200329"/>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200" dirty="0">
                <a:solidFill>
                  <a:srgbClr val="1F224E"/>
                </a:solidFill>
                <a:latin typeface="Myriad Pro" charset="0"/>
                <a:ea typeface="Myriad Pro" charset="0"/>
                <a:cs typeface="Myriad Pro" charset="0"/>
              </a:rPr>
              <a:t>Three ways that students will need to apply their knowledge and understanding:</a:t>
            </a:r>
          </a:p>
          <a:p>
            <a:pPr marL="174625" indent="-174625" fontAlgn="base">
              <a:spcBef>
                <a:spcPct val="0"/>
              </a:spcBef>
              <a:spcAft>
                <a:spcPct val="0"/>
              </a:spcAft>
              <a:buFont typeface="Arial" panose="020B0604020202020204" pitchFamily="34" charset="0"/>
              <a:buChar char="•"/>
            </a:pPr>
            <a:r>
              <a:rPr lang="en-GB" sz="1200" dirty="0">
                <a:solidFill>
                  <a:srgbClr val="1F224E"/>
                </a:solidFill>
                <a:latin typeface="Myriad Pro" charset="0"/>
                <a:ea typeface="Myriad Pro" charset="0"/>
                <a:cs typeface="Myriad Pro" charset="0"/>
              </a:rPr>
              <a:t>‘</a:t>
            </a:r>
            <a:r>
              <a:rPr lang="en-GB" sz="1200" dirty="0">
                <a:solidFill>
                  <a:srgbClr val="00B0F0"/>
                </a:solidFill>
                <a:latin typeface="Myriad Pro" charset="0"/>
                <a:ea typeface="Myriad Pro" charset="0"/>
                <a:cs typeface="Myriad Pro" charset="0"/>
              </a:rPr>
              <a:t>tackle novel situations</a:t>
            </a:r>
            <a:r>
              <a:rPr lang="en-GB" sz="1200" dirty="0">
                <a:solidFill>
                  <a:srgbClr val="1F224E"/>
                </a:solidFill>
                <a:latin typeface="Myriad Pro" charset="0"/>
                <a:ea typeface="Myriad Pro" charset="0"/>
                <a:cs typeface="Myriad Pro" charset="0"/>
              </a:rPr>
              <a:t>’ could mean applying knowledge and understanding to a </a:t>
            </a:r>
            <a:r>
              <a:rPr lang="en-GB" sz="1200" dirty="0" smtClean="0">
                <a:solidFill>
                  <a:srgbClr val="1F224E"/>
                </a:solidFill>
                <a:latin typeface="Myriad Pro" charset="0"/>
                <a:ea typeface="Myriad Pro" charset="0"/>
                <a:cs typeface="Myriad Pro" charset="0"/>
              </a:rPr>
              <a:t>resource </a:t>
            </a:r>
            <a:endParaRPr lang="en-GB" sz="1200" dirty="0">
              <a:solidFill>
                <a:srgbClr val="1F224E"/>
              </a:solidFill>
              <a:latin typeface="Myriad Pro" charset="0"/>
              <a:ea typeface="Myriad Pro" charset="0"/>
              <a:cs typeface="Myriad Pro" charset="0"/>
            </a:endParaRPr>
          </a:p>
          <a:p>
            <a:pPr marL="174625" indent="-174625" fontAlgn="base">
              <a:spcBef>
                <a:spcPct val="0"/>
              </a:spcBef>
              <a:spcAft>
                <a:spcPct val="0"/>
              </a:spcAft>
              <a:buFont typeface="Arial" panose="020B0604020202020204" pitchFamily="34" charset="0"/>
              <a:buChar char="•"/>
            </a:pPr>
            <a:r>
              <a:rPr lang="en-GB" sz="1200" dirty="0">
                <a:solidFill>
                  <a:srgbClr val="1F224E"/>
                </a:solidFill>
                <a:latin typeface="Myriad Pro" charset="0"/>
                <a:ea typeface="Myriad Pro" charset="0"/>
                <a:cs typeface="Myriad Pro" charset="0"/>
              </a:rPr>
              <a:t>‘</a:t>
            </a:r>
            <a:r>
              <a:rPr lang="en-GB" sz="1200" dirty="0">
                <a:solidFill>
                  <a:srgbClr val="00B0F0"/>
                </a:solidFill>
                <a:latin typeface="Myriad Pro" charset="0"/>
                <a:ea typeface="Myriad Pro" charset="0"/>
                <a:cs typeface="Myriad Pro" charset="0"/>
              </a:rPr>
              <a:t>developing material beyond the specification</a:t>
            </a:r>
            <a:r>
              <a:rPr lang="en-GB" sz="1200" dirty="0">
                <a:solidFill>
                  <a:srgbClr val="1F224E"/>
                </a:solidFill>
                <a:latin typeface="Myriad Pro" charset="0"/>
                <a:ea typeface="Myriad Pro" charset="0"/>
                <a:cs typeface="Myriad Pro" charset="0"/>
              </a:rPr>
              <a:t>’ could be evaluating the success of </a:t>
            </a:r>
            <a:r>
              <a:rPr lang="en-GB" sz="1200" dirty="0" smtClean="0">
                <a:solidFill>
                  <a:srgbClr val="1F224E"/>
                </a:solidFill>
                <a:latin typeface="Myriad Pro" charset="0"/>
                <a:ea typeface="Myriad Pro" charset="0"/>
                <a:cs typeface="Myriad Pro" charset="0"/>
              </a:rPr>
              <a:t>a management </a:t>
            </a:r>
            <a:r>
              <a:rPr lang="en-GB" sz="1200" dirty="0">
                <a:solidFill>
                  <a:srgbClr val="1F224E"/>
                </a:solidFill>
                <a:latin typeface="Myriad Pro" charset="0"/>
                <a:ea typeface="Myriad Pro" charset="0"/>
                <a:cs typeface="Myriad Pro" charset="0"/>
              </a:rPr>
              <a:t>strategy when the specification doesn’t explicitly ask for that </a:t>
            </a:r>
          </a:p>
          <a:p>
            <a:pPr marL="174625" indent="-174625" fontAlgn="base">
              <a:spcBef>
                <a:spcPct val="0"/>
              </a:spcBef>
              <a:spcAft>
                <a:spcPct val="0"/>
              </a:spcAft>
              <a:buFont typeface="Arial" panose="020B0604020202020204" pitchFamily="34" charset="0"/>
              <a:buChar char="•"/>
            </a:pPr>
            <a:r>
              <a:rPr lang="en-GB" sz="1200" dirty="0">
                <a:solidFill>
                  <a:srgbClr val="1F224E"/>
                </a:solidFill>
                <a:latin typeface="Myriad Pro" charset="0"/>
                <a:ea typeface="Myriad Pro" charset="0"/>
                <a:cs typeface="Myriad Pro" charset="0"/>
              </a:rPr>
              <a:t>‘</a:t>
            </a:r>
            <a:r>
              <a:rPr lang="en-GB" sz="1200" dirty="0">
                <a:solidFill>
                  <a:srgbClr val="00B0F0"/>
                </a:solidFill>
                <a:latin typeface="Myriad Pro" charset="0"/>
                <a:ea typeface="Myriad Pro" charset="0"/>
                <a:cs typeface="Myriad Pro" charset="0"/>
              </a:rPr>
              <a:t>making links between such types of material which are not signalled in the </a:t>
            </a:r>
            <a:r>
              <a:rPr lang="en-GB" sz="1200" dirty="0" smtClean="0">
                <a:solidFill>
                  <a:srgbClr val="00B0F0"/>
                </a:solidFill>
                <a:latin typeface="Myriad Pro" charset="0"/>
                <a:ea typeface="Myriad Pro" charset="0"/>
                <a:cs typeface="Myriad Pro" charset="0"/>
              </a:rPr>
              <a:t>specification</a:t>
            </a:r>
            <a:r>
              <a:rPr lang="en-GB" sz="1200" dirty="0">
                <a:solidFill>
                  <a:srgbClr val="1F224E"/>
                </a:solidFill>
                <a:latin typeface="Myriad Pro" charset="0"/>
                <a:ea typeface="Myriad Pro" charset="0"/>
                <a:cs typeface="Myriad Pro" charset="0"/>
              </a:rPr>
              <a:t>’ could be synoptic questions.</a:t>
            </a:r>
          </a:p>
        </p:txBody>
      </p:sp>
      <p:sp>
        <p:nvSpPr>
          <p:cNvPr id="7" name="TextBox 6"/>
          <p:cNvSpPr txBox="1"/>
          <p:nvPr/>
        </p:nvSpPr>
        <p:spPr>
          <a:xfrm>
            <a:off x="6605314" y="44624"/>
            <a:ext cx="2448272" cy="1015663"/>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10% of the marks for the qualification must be allocated to the application of knowledge and understanding in a fieldwork context.</a:t>
            </a:r>
          </a:p>
        </p:txBody>
      </p:sp>
    </p:spTree>
    <p:extLst>
      <p:ext uri="{BB962C8B-B14F-4D97-AF65-F5344CB8AC3E}">
        <p14:creationId xmlns:p14="http://schemas.microsoft.com/office/powerpoint/2010/main" val="1417921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solidFill>
                  <a:srgbClr val="00B0F0"/>
                </a:solidFill>
              </a:rPr>
              <a:t>AO3 command words</a:t>
            </a:r>
            <a:endParaRPr lang="en-GB" dirty="0"/>
          </a:p>
        </p:txBody>
      </p:sp>
      <p:sp>
        <p:nvSpPr>
          <p:cNvPr id="4" name="Content Placeholder 2"/>
          <p:cNvSpPr>
            <a:spLocks noGrp="1"/>
          </p:cNvSpPr>
          <p:nvPr>
            <p:ph idx="4294967295"/>
          </p:nvPr>
        </p:nvSpPr>
        <p:spPr>
          <a:xfrm>
            <a:off x="591889" y="1268760"/>
            <a:ext cx="8156575" cy="1584176"/>
          </a:xfrm>
          <a:prstGeom prst="rect">
            <a:avLst/>
          </a:prstGeom>
          <a:ln>
            <a:solidFill>
              <a:schemeClr val="tx1"/>
            </a:solidFill>
          </a:ln>
        </p:spPr>
        <p:txBody>
          <a:bodyPr>
            <a:noAutofit/>
          </a:bodyPr>
          <a:lstStyle/>
          <a:p>
            <a:pPr marL="0" indent="0">
              <a:buNone/>
            </a:pPr>
            <a:r>
              <a:rPr lang="en-GB" sz="1800" dirty="0" smtClean="0">
                <a:latin typeface="Myriad Pro"/>
              </a:rPr>
              <a:t>Command words will vary depending on whether students are </a:t>
            </a:r>
            <a:r>
              <a:rPr lang="en-GB" sz="1800" dirty="0" smtClean="0">
                <a:solidFill>
                  <a:srgbClr val="00B0F0"/>
                </a:solidFill>
                <a:latin typeface="Myriad Pro"/>
              </a:rPr>
              <a:t>applying their knowledge and understanding</a:t>
            </a:r>
            <a:r>
              <a:rPr lang="en-GB" sz="1800" dirty="0" smtClean="0">
                <a:latin typeface="Myriad Pro"/>
              </a:rPr>
              <a:t> by interacting with </a:t>
            </a:r>
            <a:r>
              <a:rPr lang="en-GB" sz="1800" dirty="0">
                <a:latin typeface="Myriad Pro"/>
              </a:rPr>
              <a:t>a </a:t>
            </a:r>
            <a:r>
              <a:rPr lang="en-GB" sz="1800" dirty="0" smtClean="0">
                <a:latin typeface="Myriad Pro"/>
              </a:rPr>
              <a:t>resource(s</a:t>
            </a:r>
            <a:r>
              <a:rPr lang="en-GB" sz="1800" dirty="0">
                <a:latin typeface="Myriad Pro"/>
              </a:rPr>
              <a:t>) </a:t>
            </a:r>
            <a:r>
              <a:rPr lang="en-GB" sz="1800" dirty="0" smtClean="0">
                <a:latin typeface="Myriad Pro"/>
              </a:rPr>
              <a:t>or not.</a:t>
            </a:r>
          </a:p>
          <a:p>
            <a:pPr marL="0" indent="0">
              <a:buNone/>
            </a:pPr>
            <a:endParaRPr lang="en-GB" sz="1800" dirty="0">
              <a:latin typeface="Myriad Pro"/>
            </a:endParaRPr>
          </a:p>
          <a:p>
            <a:pPr marL="0" indent="0">
              <a:buNone/>
            </a:pPr>
            <a:r>
              <a:rPr lang="en-GB" sz="1800" dirty="0">
                <a:latin typeface="Myriad Pro"/>
              </a:rPr>
              <a:t>The following are some of the command words which may be used for </a:t>
            </a:r>
            <a:r>
              <a:rPr lang="en-GB" sz="1800" dirty="0" smtClean="0">
                <a:latin typeface="Myriad Pro"/>
              </a:rPr>
              <a:t>questions </a:t>
            </a:r>
            <a:r>
              <a:rPr lang="en-GB" sz="1800" dirty="0">
                <a:latin typeface="Myriad Pro"/>
              </a:rPr>
              <a:t>with </a:t>
            </a:r>
            <a:r>
              <a:rPr lang="en-GB" sz="1800" dirty="0" smtClean="0">
                <a:solidFill>
                  <a:srgbClr val="00B0F0"/>
                </a:solidFill>
                <a:latin typeface="Myriad Pro"/>
              </a:rPr>
              <a:t>AO3</a:t>
            </a:r>
            <a:r>
              <a:rPr lang="en-GB" sz="1800" dirty="0" smtClean="0">
                <a:latin typeface="Myriad Pro"/>
              </a:rPr>
              <a:t> </a:t>
            </a:r>
            <a:r>
              <a:rPr lang="en-GB" sz="1800" dirty="0">
                <a:latin typeface="Myriad Pro"/>
              </a:rPr>
              <a:t>marks</a:t>
            </a:r>
            <a:r>
              <a:rPr lang="en-GB" sz="1800" dirty="0" smtClean="0">
                <a:latin typeface="Myriad Pro"/>
              </a:rPr>
              <a:t>:</a:t>
            </a:r>
            <a:endParaRPr lang="en-GB" sz="1800" dirty="0">
              <a:latin typeface="Myriad Pro"/>
            </a:endParaRPr>
          </a:p>
          <a:p>
            <a:pPr marL="0" indent="0">
              <a:buNone/>
            </a:pPr>
            <a:endParaRPr lang="en-GB" sz="2000" dirty="0" smtClean="0">
              <a:latin typeface="Myriad Pro"/>
            </a:endParaRPr>
          </a:p>
          <a:p>
            <a:pPr marL="0" indent="0">
              <a:buNone/>
            </a:pPr>
            <a:endParaRPr lang="en-GB" sz="2000" dirty="0">
              <a:latin typeface="Myriad Pro"/>
            </a:endParaRPr>
          </a:p>
          <a:p>
            <a:pPr marL="0" indent="0">
              <a:buNone/>
            </a:pPr>
            <a:endParaRPr lang="en-GB" sz="2000" dirty="0" smtClean="0">
              <a:latin typeface="Myriad Pro"/>
            </a:endParaRPr>
          </a:p>
          <a:p>
            <a:pPr marL="0" indent="0">
              <a:buNone/>
            </a:pPr>
            <a:endParaRPr lang="en-GB" sz="2000" dirty="0">
              <a:latin typeface="Myriad Pro"/>
            </a:endParaRPr>
          </a:p>
          <a:p>
            <a:pPr marL="0" indent="0">
              <a:buNone/>
            </a:pPr>
            <a:endParaRPr lang="en-GB" sz="2000" dirty="0">
              <a:latin typeface="Myriad Pro"/>
            </a:endParaRPr>
          </a:p>
          <a:p>
            <a:pPr marL="0" indent="0">
              <a:buNone/>
            </a:pPr>
            <a:endParaRPr lang="en-GB" sz="2000" dirty="0">
              <a:latin typeface="Myriad Pro"/>
            </a:endParaRPr>
          </a:p>
        </p:txBody>
      </p:sp>
      <p:graphicFrame>
        <p:nvGraphicFramePr>
          <p:cNvPr id="5" name="Table 4" title="AO3 Command Words"/>
          <p:cNvGraphicFramePr>
            <a:graphicFrameLocks noGrp="1"/>
          </p:cNvGraphicFramePr>
          <p:nvPr>
            <p:extLst>
              <p:ext uri="{D42A27DB-BD31-4B8C-83A1-F6EECF244321}">
                <p14:modId xmlns:p14="http://schemas.microsoft.com/office/powerpoint/2010/main" val="1488424005"/>
              </p:ext>
            </p:extLst>
          </p:nvPr>
        </p:nvGraphicFramePr>
        <p:xfrm>
          <a:off x="450487" y="3434725"/>
          <a:ext cx="6096000" cy="1828800"/>
        </p:xfrm>
        <a:graphic>
          <a:graphicData uri="http://schemas.openxmlformats.org/drawingml/2006/table">
            <a:tbl>
              <a:tblPr firstRow="1" bandRow="1">
                <a:tableStyleId>{5C22544A-7EE6-4342-B048-85BDC9FD1C3A}</a:tableStyleId>
              </a:tblPr>
              <a:tblGrid>
                <a:gridCol w="3048000"/>
                <a:gridCol w="3048000"/>
              </a:tblGrid>
              <a:tr h="252028">
                <a:tc>
                  <a:txBody>
                    <a:bodyPr/>
                    <a:lstStyle/>
                    <a:p>
                      <a:r>
                        <a:rPr lang="en-GB" dirty="0" smtClean="0"/>
                        <a:t>Interacting</a:t>
                      </a:r>
                      <a:r>
                        <a:rPr lang="en-GB" baseline="0" dirty="0" smtClean="0"/>
                        <a:t> with resource</a:t>
                      </a:r>
                      <a:endParaRPr lang="en-GB" dirty="0"/>
                    </a:p>
                  </a:txBody>
                  <a:tcPr/>
                </a:tc>
                <a:tc>
                  <a:txBody>
                    <a:bodyPr/>
                    <a:lstStyle/>
                    <a:p>
                      <a:r>
                        <a:rPr lang="en-GB" dirty="0" smtClean="0"/>
                        <a:t>No resource</a:t>
                      </a:r>
                      <a:endParaRPr lang="en-GB" dirty="0"/>
                    </a:p>
                  </a:txBody>
                  <a:tcPr/>
                </a:tc>
              </a:tr>
              <a:tr h="252028">
                <a:tc>
                  <a:txBody>
                    <a:bodyPr/>
                    <a:lstStyle/>
                    <a:p>
                      <a:pPr algn="ctr"/>
                      <a:r>
                        <a:rPr lang="en-GB" dirty="0" smtClean="0"/>
                        <a:t>Describe</a:t>
                      </a:r>
                      <a:endParaRPr lang="en-GB" dirty="0"/>
                    </a:p>
                  </a:txBody>
                  <a:tcPr/>
                </a:tc>
                <a:tc>
                  <a:txBody>
                    <a:bodyPr/>
                    <a:lstStyle/>
                    <a:p>
                      <a:pPr algn="ctr"/>
                      <a:r>
                        <a:rPr lang="en-GB" dirty="0" smtClean="0"/>
                        <a:t>Assess</a:t>
                      </a:r>
                      <a:endParaRPr lang="en-GB" dirty="0"/>
                    </a:p>
                  </a:txBody>
                  <a:tcPr/>
                </a:tc>
              </a:tr>
              <a:tr h="252028">
                <a:tc>
                  <a:txBody>
                    <a:bodyPr/>
                    <a:lstStyle/>
                    <a:p>
                      <a:pPr algn="ctr"/>
                      <a:r>
                        <a:rPr lang="en-GB" dirty="0" smtClean="0"/>
                        <a:t>Give</a:t>
                      </a:r>
                      <a:endParaRPr lang="en-GB" dirty="0"/>
                    </a:p>
                  </a:txBody>
                  <a:tcPr/>
                </a:tc>
                <a:tc>
                  <a:txBody>
                    <a:bodyPr/>
                    <a:lstStyle/>
                    <a:p>
                      <a:pPr algn="ctr"/>
                      <a:r>
                        <a:rPr lang="en-GB" dirty="0" smtClean="0"/>
                        <a:t>Examine</a:t>
                      </a:r>
                      <a:endParaRPr lang="en-GB" dirty="0"/>
                    </a:p>
                  </a:txBody>
                  <a:tcPr/>
                </a:tc>
              </a:tr>
              <a:tr h="252028">
                <a:tc>
                  <a:txBody>
                    <a:bodyPr/>
                    <a:lstStyle/>
                    <a:p>
                      <a:pPr algn="ctr"/>
                      <a:r>
                        <a:rPr lang="en-GB" dirty="0" smtClean="0"/>
                        <a:t>Suggest</a:t>
                      </a:r>
                      <a:endParaRPr lang="en-GB" dirty="0"/>
                    </a:p>
                  </a:txBody>
                  <a:tcPr/>
                </a:tc>
                <a:tc>
                  <a:txBody>
                    <a:bodyPr/>
                    <a:lstStyle/>
                    <a:p>
                      <a:pPr algn="ctr"/>
                      <a:r>
                        <a:rPr lang="en-GB" dirty="0" smtClean="0"/>
                        <a:t>Evaluate</a:t>
                      </a:r>
                      <a:endParaRPr lang="en-GB" dirty="0"/>
                    </a:p>
                  </a:txBody>
                  <a:tcPr/>
                </a:tc>
              </a:tr>
              <a:tr h="252028">
                <a:tc>
                  <a:txBody>
                    <a:bodyPr/>
                    <a:lstStyle/>
                    <a:p>
                      <a:pPr algn="ctr"/>
                      <a:r>
                        <a:rPr lang="en-GB" dirty="0" smtClean="0"/>
                        <a:t>Outline</a:t>
                      </a:r>
                      <a:endParaRPr lang="en-GB" dirty="0"/>
                    </a:p>
                  </a:txBody>
                  <a:tcPr/>
                </a:tc>
                <a:tc>
                  <a:txBody>
                    <a:bodyPr/>
                    <a:lstStyle/>
                    <a:p>
                      <a:pPr algn="ctr"/>
                      <a:r>
                        <a:rPr lang="en-GB" dirty="0" smtClean="0"/>
                        <a:t>To what extent do</a:t>
                      </a:r>
                      <a:r>
                        <a:rPr lang="en-GB" baseline="0" dirty="0" smtClean="0"/>
                        <a:t> you agree</a:t>
                      </a:r>
                      <a:endParaRPr lang="en-GB" dirty="0"/>
                    </a:p>
                  </a:txBody>
                  <a:tcPr/>
                </a:tc>
              </a:tr>
            </a:tbl>
          </a:graphicData>
        </a:graphic>
      </p:graphicFrame>
      <p:sp>
        <p:nvSpPr>
          <p:cNvPr id="6" name="TextBox 5"/>
          <p:cNvSpPr txBox="1"/>
          <p:nvPr/>
        </p:nvSpPr>
        <p:spPr>
          <a:xfrm>
            <a:off x="6741414" y="3048869"/>
            <a:ext cx="1502994" cy="461665"/>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Weigh up whether a statement is true.</a:t>
            </a:r>
            <a:endParaRPr lang="en-GB" sz="1200" dirty="0">
              <a:solidFill>
                <a:srgbClr val="1F224E"/>
              </a:solidFill>
              <a:latin typeface="Myriad Pro" charset="0"/>
              <a:ea typeface="Myriad Pro" charset="0"/>
              <a:cs typeface="Myriad Pro" charset="0"/>
            </a:endParaRPr>
          </a:p>
        </p:txBody>
      </p:sp>
      <p:sp>
        <p:nvSpPr>
          <p:cNvPr id="7" name="TextBox 6"/>
          <p:cNvSpPr txBox="1"/>
          <p:nvPr/>
        </p:nvSpPr>
        <p:spPr>
          <a:xfrm>
            <a:off x="6748763" y="3650749"/>
            <a:ext cx="1999701"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Look in close detail and establish the key facts and important </a:t>
            </a:r>
            <a:r>
              <a:rPr lang="en-US" sz="1200" dirty="0" smtClean="0">
                <a:solidFill>
                  <a:srgbClr val="1F224E"/>
                </a:solidFill>
                <a:latin typeface="Myriad Pro" charset="0"/>
                <a:ea typeface="Myriad Pro" charset="0"/>
                <a:cs typeface="Myriad Pro" charset="0"/>
              </a:rPr>
              <a:t>issues.</a:t>
            </a:r>
            <a:endParaRPr lang="en-US" sz="1200" dirty="0">
              <a:solidFill>
                <a:srgbClr val="1F224E"/>
              </a:solidFill>
              <a:latin typeface="Myriad Pro" charset="0"/>
              <a:ea typeface="Myriad Pro" charset="0"/>
              <a:cs typeface="Myriad Pro" charset="0"/>
            </a:endParaRPr>
          </a:p>
        </p:txBody>
      </p:sp>
      <p:sp>
        <p:nvSpPr>
          <p:cNvPr id="8" name="TextBox 7"/>
          <p:cNvSpPr txBox="1"/>
          <p:nvPr/>
        </p:nvSpPr>
        <p:spPr>
          <a:xfrm>
            <a:off x="6748765" y="4390333"/>
            <a:ext cx="2234030" cy="830997"/>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Give your verdict after providing evidence which both agrees with and </a:t>
            </a:r>
            <a:r>
              <a:rPr lang="en-US" sz="1200" dirty="0" smtClean="0">
                <a:solidFill>
                  <a:srgbClr val="1F224E"/>
                </a:solidFill>
                <a:latin typeface="Myriad Pro" charset="0"/>
                <a:ea typeface="Myriad Pro" charset="0"/>
                <a:cs typeface="Myriad Pro" charset="0"/>
              </a:rPr>
              <a:t>contradicts </a:t>
            </a:r>
            <a:r>
              <a:rPr lang="en-US" sz="1200" dirty="0">
                <a:solidFill>
                  <a:srgbClr val="1F224E"/>
                </a:solidFill>
                <a:latin typeface="Myriad Pro" charset="0"/>
                <a:ea typeface="Myriad Pro" charset="0"/>
                <a:cs typeface="Myriad Pro" charset="0"/>
              </a:rPr>
              <a:t>an argument. </a:t>
            </a:r>
          </a:p>
        </p:txBody>
      </p:sp>
      <p:sp>
        <p:nvSpPr>
          <p:cNvPr id="9" name="TextBox 8"/>
          <p:cNvSpPr txBox="1"/>
          <p:nvPr/>
        </p:nvSpPr>
        <p:spPr>
          <a:xfrm>
            <a:off x="2806786" y="5461982"/>
            <a:ext cx="5904656" cy="276999"/>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US" sz="1200" dirty="0" smtClean="0">
                <a:solidFill>
                  <a:srgbClr val="1F224E"/>
                </a:solidFill>
                <a:latin typeface="Myriad Pro" charset="0"/>
                <a:ea typeface="Myriad Pro" charset="0"/>
                <a:cs typeface="Myriad Pro" charset="0"/>
              </a:rPr>
              <a:t>How much you agree </a:t>
            </a:r>
            <a:r>
              <a:rPr lang="en-US" sz="1200" dirty="0">
                <a:solidFill>
                  <a:srgbClr val="1F224E"/>
                </a:solidFill>
                <a:latin typeface="Myriad Pro" charset="0"/>
                <a:ea typeface="Myriad Pro" charset="0"/>
                <a:cs typeface="Myriad Pro" charset="0"/>
              </a:rPr>
              <a:t>with </a:t>
            </a:r>
            <a:r>
              <a:rPr lang="en-US" sz="1200" dirty="0" smtClean="0">
                <a:solidFill>
                  <a:srgbClr val="1F224E"/>
                </a:solidFill>
                <a:latin typeface="Myriad Pro" charset="0"/>
                <a:ea typeface="Myriad Pro" charset="0"/>
                <a:cs typeface="Myriad Pro" charset="0"/>
              </a:rPr>
              <a:t>a statement </a:t>
            </a:r>
            <a:r>
              <a:rPr lang="en-US" sz="1200" dirty="0">
                <a:solidFill>
                  <a:srgbClr val="1F224E"/>
                </a:solidFill>
                <a:latin typeface="Myriad Pro" charset="0"/>
                <a:ea typeface="Myriad Pro" charset="0"/>
                <a:cs typeface="Myriad Pro" charset="0"/>
              </a:rPr>
              <a:t>based </a:t>
            </a:r>
            <a:r>
              <a:rPr lang="en-US" sz="1200" dirty="0" smtClean="0">
                <a:solidFill>
                  <a:srgbClr val="1F224E"/>
                </a:solidFill>
                <a:latin typeface="Myriad Pro" charset="0"/>
                <a:ea typeface="Myriad Pro" charset="0"/>
                <a:cs typeface="Myriad Pro" charset="0"/>
              </a:rPr>
              <a:t>on </a:t>
            </a:r>
            <a:r>
              <a:rPr lang="en-US" sz="1200" dirty="0">
                <a:solidFill>
                  <a:srgbClr val="1F224E"/>
                </a:solidFill>
                <a:latin typeface="Myriad Pro" charset="0"/>
                <a:ea typeface="Myriad Pro" charset="0"/>
                <a:cs typeface="Myriad Pro" charset="0"/>
              </a:rPr>
              <a:t>the evidence </a:t>
            </a:r>
            <a:r>
              <a:rPr lang="en-US" sz="1200">
                <a:solidFill>
                  <a:srgbClr val="1F224E"/>
                </a:solidFill>
                <a:latin typeface="Myriad Pro" charset="0"/>
                <a:ea typeface="Myriad Pro" charset="0"/>
                <a:cs typeface="Myriad Pro" charset="0"/>
              </a:rPr>
              <a:t>in </a:t>
            </a:r>
            <a:r>
              <a:rPr lang="en-US" sz="1200" smtClean="0">
                <a:solidFill>
                  <a:srgbClr val="1F224E"/>
                </a:solidFill>
                <a:latin typeface="Myriad Pro" charset="0"/>
                <a:ea typeface="Myriad Pro" charset="0"/>
                <a:cs typeface="Myriad Pro" charset="0"/>
              </a:rPr>
              <a:t>the argument</a:t>
            </a:r>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p:txBody>
      </p:sp>
      <p:cxnSp>
        <p:nvCxnSpPr>
          <p:cNvPr id="10" name="Straight Arrow Connector 9" title="Arrow"/>
          <p:cNvCxnSpPr/>
          <p:nvPr/>
        </p:nvCxnSpPr>
        <p:spPr>
          <a:xfrm flipV="1">
            <a:off x="5707071" y="3362717"/>
            <a:ext cx="936104"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title="Arrow"/>
          <p:cNvCxnSpPr/>
          <p:nvPr/>
        </p:nvCxnSpPr>
        <p:spPr>
          <a:xfrm flipV="1">
            <a:off x="5563055" y="4082797"/>
            <a:ext cx="108012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title="Arrow"/>
          <p:cNvCxnSpPr/>
          <p:nvPr/>
        </p:nvCxnSpPr>
        <p:spPr>
          <a:xfrm>
            <a:off x="5544006" y="4757356"/>
            <a:ext cx="109916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title="Arrow"/>
          <p:cNvCxnSpPr/>
          <p:nvPr/>
        </p:nvCxnSpPr>
        <p:spPr>
          <a:xfrm>
            <a:off x="5075954" y="5201826"/>
            <a:ext cx="343085" cy="1771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84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67544" y="764704"/>
            <a:ext cx="8229600" cy="1143000"/>
          </a:xfrm>
        </p:spPr>
        <p:txBody>
          <a:bodyPr>
            <a:normAutofit/>
          </a:bodyPr>
          <a:lstStyle/>
          <a:p>
            <a:r>
              <a:rPr lang="en-GB" sz="6600" dirty="0" smtClean="0"/>
              <a:t>Guide </a:t>
            </a:r>
            <a:r>
              <a:rPr lang="en-GB" sz="6600" dirty="0"/>
              <a:t>to the SAMs</a:t>
            </a:r>
            <a:endParaRPr lang="en-US" sz="6600" dirty="0"/>
          </a:p>
        </p:txBody>
      </p:sp>
      <p:sp>
        <p:nvSpPr>
          <p:cNvPr id="30" name="Subtitle 29"/>
          <p:cNvSpPr>
            <a:spLocks noGrp="1"/>
          </p:cNvSpPr>
          <p:nvPr>
            <p:ph idx="4294967295"/>
          </p:nvPr>
        </p:nvSpPr>
        <p:spPr>
          <a:xfrm>
            <a:off x="0" y="2781300"/>
            <a:ext cx="9144000" cy="3097213"/>
          </a:xfrm>
        </p:spPr>
        <p:txBody>
          <a:bodyPr>
            <a:noAutofit/>
          </a:bodyPr>
          <a:lstStyle/>
          <a:p>
            <a:pPr marL="0" indent="0" algn="ctr">
              <a:buNone/>
            </a:pPr>
            <a:r>
              <a:rPr lang="en-GB" sz="4400" dirty="0">
                <a:solidFill>
                  <a:srgbClr val="9BB29E"/>
                </a:solidFill>
              </a:rPr>
              <a:t>Component </a:t>
            </a:r>
            <a:r>
              <a:rPr lang="en-GB" sz="4400" dirty="0" smtClean="0">
                <a:solidFill>
                  <a:srgbClr val="9BB29E"/>
                </a:solidFill>
              </a:rPr>
              <a:t>2 </a:t>
            </a:r>
            <a:r>
              <a:rPr lang="en-GB" sz="4400" dirty="0">
                <a:solidFill>
                  <a:srgbClr val="9BB29E"/>
                </a:solidFill>
              </a:rPr>
              <a:t>– </a:t>
            </a:r>
            <a:endParaRPr lang="en-GB" sz="4400" dirty="0" smtClean="0">
              <a:solidFill>
                <a:srgbClr val="9BB29E"/>
              </a:solidFill>
            </a:endParaRPr>
          </a:p>
          <a:p>
            <a:pPr marL="0" indent="0" algn="ctr">
              <a:buNone/>
            </a:pPr>
            <a:r>
              <a:rPr lang="en-GB" sz="4400" dirty="0" smtClean="0">
                <a:solidFill>
                  <a:srgbClr val="9BB29E"/>
                </a:solidFill>
              </a:rPr>
              <a:t>The World Around Us</a:t>
            </a:r>
            <a:endParaRPr lang="en-GB" sz="4400" dirty="0">
              <a:solidFill>
                <a:srgbClr val="9BB29E"/>
              </a:solidFill>
            </a:endParaRPr>
          </a:p>
        </p:txBody>
      </p:sp>
    </p:spTree>
    <p:extLst>
      <p:ext uri="{BB962C8B-B14F-4D97-AF65-F5344CB8AC3E}">
        <p14:creationId xmlns:p14="http://schemas.microsoft.com/office/powerpoint/2010/main" val="769295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solidFill>
                  <a:srgbClr val="00B050"/>
                </a:solidFill>
              </a:rPr>
              <a:t>AO4 - Skills</a:t>
            </a:r>
            <a:endParaRPr lang="en-GB" dirty="0"/>
          </a:p>
        </p:txBody>
      </p:sp>
      <p:pic>
        <p:nvPicPr>
          <p:cNvPr id="4" name="Picture 2" title="AO4 - SK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687" y="1124744"/>
            <a:ext cx="7068472" cy="4095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Right Arrow 4" title="Arrow"/>
          <p:cNvSpPr/>
          <p:nvPr/>
        </p:nvSpPr>
        <p:spPr>
          <a:xfrm>
            <a:off x="3357761" y="3356992"/>
            <a:ext cx="1872208"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Rectangle 5" title="Arrow"/>
          <p:cNvSpPr/>
          <p:nvPr/>
        </p:nvSpPr>
        <p:spPr>
          <a:xfrm>
            <a:off x="4248146" y="3429000"/>
            <a:ext cx="45719" cy="1791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TextBox 6"/>
          <p:cNvSpPr txBox="1"/>
          <p:nvPr/>
        </p:nvSpPr>
        <p:spPr>
          <a:xfrm>
            <a:off x="1151082" y="5301208"/>
            <a:ext cx="7104077" cy="646331"/>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200" dirty="0">
                <a:solidFill>
                  <a:srgbClr val="1F224E"/>
                </a:solidFill>
                <a:latin typeface="Myriad Pro" charset="0"/>
                <a:ea typeface="Myriad Pro" charset="0"/>
                <a:cs typeface="Myriad Pro" charset="0"/>
              </a:rPr>
              <a:t>Most of the AO4 marks will be allocated to using geographical skills – however there must be marks </a:t>
            </a:r>
            <a:r>
              <a:rPr lang="en-GB" sz="1200">
                <a:solidFill>
                  <a:srgbClr val="1F224E"/>
                </a:solidFill>
                <a:latin typeface="Myriad Pro" charset="0"/>
                <a:ea typeface="Myriad Pro" charset="0"/>
                <a:cs typeface="Myriad Pro" charset="0"/>
              </a:rPr>
              <a:t>targeting </a:t>
            </a:r>
            <a:r>
              <a:rPr lang="en-GB" sz="1200" smtClean="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rPr>
              <a:t>questions’ and ‘issues’ for selecting skills, adapting skills and using skills, as well as marks targeting ‘communicating findings’.</a:t>
            </a:r>
          </a:p>
        </p:txBody>
      </p:sp>
      <p:sp>
        <p:nvSpPr>
          <p:cNvPr id="8" name="TextBox 7"/>
          <p:cNvSpPr txBox="1"/>
          <p:nvPr/>
        </p:nvSpPr>
        <p:spPr>
          <a:xfrm>
            <a:off x="6588224" y="128861"/>
            <a:ext cx="2088232" cy="830997"/>
          </a:xfrm>
          <a:prstGeom prst="rect">
            <a:avLst/>
          </a:prstGeom>
          <a:noFill/>
          <a:ln>
            <a:solidFill>
              <a:schemeClr val="tx1"/>
            </a:solidFill>
          </a:ln>
        </p:spPr>
        <p:txBody>
          <a:bodyPr wrap="square" rtlCol="0">
            <a:spAutoFit/>
          </a:bodyPr>
          <a:lstStyle/>
          <a:p>
            <a:pPr fontAlgn="base">
              <a:spcBef>
                <a:spcPct val="0"/>
              </a:spcBef>
              <a:spcAft>
                <a:spcPct val="0"/>
              </a:spcAft>
            </a:pPr>
            <a:r>
              <a:rPr lang="en-GB" sz="1200" dirty="0">
                <a:solidFill>
                  <a:srgbClr val="1F224E"/>
                </a:solidFill>
                <a:latin typeface="Myriad Pro" charset="0"/>
                <a:ea typeface="Myriad Pro" charset="0"/>
                <a:cs typeface="Myriad Pro" charset="0"/>
              </a:rPr>
              <a:t>5% of the marks for the qualification must be allocated to geographical skills </a:t>
            </a:r>
            <a:r>
              <a:rPr lang="en-GB" sz="1200" dirty="0" smtClean="0">
                <a:solidFill>
                  <a:srgbClr val="1F224E"/>
                </a:solidFill>
                <a:latin typeface="Myriad Pro" charset="0"/>
                <a:ea typeface="Myriad Pro" charset="0"/>
                <a:cs typeface="Myriad Pro" charset="0"/>
              </a:rPr>
              <a:t>in a </a:t>
            </a:r>
            <a:r>
              <a:rPr lang="en-GB" sz="1200" dirty="0">
                <a:solidFill>
                  <a:srgbClr val="1F224E"/>
                </a:solidFill>
                <a:latin typeface="Myriad Pro" charset="0"/>
                <a:ea typeface="Myriad Pro" charset="0"/>
                <a:cs typeface="Myriad Pro" charset="0"/>
              </a:rPr>
              <a:t>fieldwork context.</a:t>
            </a:r>
          </a:p>
        </p:txBody>
      </p:sp>
    </p:spTree>
    <p:extLst>
      <p:ext uri="{BB962C8B-B14F-4D97-AF65-F5344CB8AC3E}">
        <p14:creationId xmlns:p14="http://schemas.microsoft.com/office/powerpoint/2010/main" val="2318239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solidFill>
                  <a:srgbClr val="00B050"/>
                </a:solidFill>
              </a:rPr>
              <a:t>AO4 command words</a:t>
            </a:r>
            <a:endParaRPr lang="en-GB" dirty="0"/>
          </a:p>
        </p:txBody>
      </p:sp>
      <p:sp>
        <p:nvSpPr>
          <p:cNvPr id="4" name="Content Placeholder 2"/>
          <p:cNvSpPr>
            <a:spLocks noGrp="1"/>
          </p:cNvSpPr>
          <p:nvPr>
            <p:ph idx="4294967295"/>
          </p:nvPr>
        </p:nvSpPr>
        <p:spPr>
          <a:xfrm>
            <a:off x="539552" y="1556792"/>
            <a:ext cx="8229600" cy="3989388"/>
          </a:xfrm>
          <a:prstGeom prst="rect">
            <a:avLst/>
          </a:prstGeom>
          <a:ln>
            <a:solidFill>
              <a:schemeClr val="tx1"/>
            </a:solidFill>
          </a:ln>
        </p:spPr>
        <p:txBody>
          <a:bodyPr>
            <a:normAutofit/>
          </a:bodyPr>
          <a:lstStyle/>
          <a:p>
            <a:pPr marL="0" indent="0">
              <a:buNone/>
            </a:pPr>
            <a:r>
              <a:rPr lang="en-GB" sz="2000" dirty="0">
                <a:solidFill>
                  <a:srgbClr val="00B050"/>
                </a:solidFill>
                <a:latin typeface="Myriad Pro" charset="0"/>
                <a:ea typeface="Myriad Pro" charset="0"/>
                <a:cs typeface="Myriad Pro" charset="0"/>
              </a:rPr>
              <a:t>AO4</a:t>
            </a:r>
            <a:r>
              <a:rPr lang="en-GB" sz="2000" dirty="0">
                <a:solidFill>
                  <a:srgbClr val="1F224E"/>
                </a:solidFill>
                <a:latin typeface="Myriad Pro" charset="0"/>
                <a:ea typeface="Myriad Pro" charset="0"/>
                <a:cs typeface="Myriad Pro" charset="0"/>
              </a:rPr>
              <a:t> requires students to </a:t>
            </a:r>
            <a:r>
              <a:rPr lang="en-GB" sz="2000" dirty="0">
                <a:solidFill>
                  <a:srgbClr val="00B050"/>
                </a:solidFill>
                <a:latin typeface="Myriad Pro" charset="0"/>
                <a:ea typeface="Myriad Pro" charset="0"/>
                <a:cs typeface="Myriad Pro" charset="0"/>
              </a:rPr>
              <a:t>select, adapt and use geographical skills, as well as communicate findings</a:t>
            </a:r>
            <a:r>
              <a:rPr lang="en-GB" sz="2000" dirty="0">
                <a:solidFill>
                  <a:srgbClr val="1F224E"/>
                </a:solidFill>
                <a:latin typeface="Myriad Pro" charset="0"/>
                <a:ea typeface="Myriad Pro" charset="0"/>
                <a:cs typeface="Myriad Pro" charset="0"/>
              </a:rPr>
              <a:t>. </a:t>
            </a:r>
          </a:p>
          <a:p>
            <a:pPr marL="0" indent="0">
              <a:buNone/>
            </a:pPr>
            <a:endParaRPr lang="en-GB" sz="2000" dirty="0">
              <a:solidFill>
                <a:srgbClr val="1F224E"/>
              </a:solidFill>
              <a:latin typeface="Myriad Pro" charset="0"/>
              <a:ea typeface="Myriad Pro" charset="0"/>
              <a:cs typeface="Myriad Pro" charset="0"/>
            </a:endParaRPr>
          </a:p>
          <a:p>
            <a:pPr marL="0" indent="0">
              <a:buNone/>
            </a:pPr>
            <a:r>
              <a:rPr lang="en-GB" sz="2000" dirty="0">
                <a:solidFill>
                  <a:srgbClr val="1F224E"/>
                </a:solidFill>
                <a:latin typeface="Myriad Pro" charset="0"/>
                <a:ea typeface="Myriad Pro" charset="0"/>
                <a:cs typeface="Myriad Pro" charset="0"/>
              </a:rPr>
              <a:t>The following are some of the command words which may be used for questions with </a:t>
            </a:r>
            <a:r>
              <a:rPr lang="en-GB" sz="2000" dirty="0">
                <a:solidFill>
                  <a:srgbClr val="00B050"/>
                </a:solidFill>
                <a:latin typeface="Myriad Pro" charset="0"/>
                <a:ea typeface="Myriad Pro" charset="0"/>
                <a:cs typeface="Myriad Pro" charset="0"/>
              </a:rPr>
              <a:t>AO4</a:t>
            </a:r>
            <a:r>
              <a:rPr lang="en-GB" sz="2000" dirty="0">
                <a:solidFill>
                  <a:srgbClr val="1F224E"/>
                </a:solidFill>
                <a:latin typeface="Myriad Pro" charset="0"/>
                <a:ea typeface="Myriad Pro" charset="0"/>
                <a:cs typeface="Myriad Pro" charset="0"/>
              </a:rPr>
              <a:t> marks:</a:t>
            </a:r>
          </a:p>
          <a:p>
            <a:pPr marL="685800" lvl="1"/>
            <a:r>
              <a:rPr lang="en-GB" sz="2000" dirty="0">
                <a:solidFill>
                  <a:srgbClr val="1F224E"/>
                </a:solidFill>
                <a:latin typeface="Myriad Pro" charset="0"/>
                <a:ea typeface="Myriad Pro" charset="0"/>
                <a:cs typeface="Myriad Pro" charset="0"/>
              </a:rPr>
              <a:t>Describe the pattern</a:t>
            </a:r>
          </a:p>
          <a:p>
            <a:pPr marL="685800" lvl="1"/>
            <a:r>
              <a:rPr lang="en-GB" sz="2000" dirty="0">
                <a:solidFill>
                  <a:srgbClr val="1F224E"/>
                </a:solidFill>
                <a:latin typeface="Myriad Pro" charset="0"/>
                <a:ea typeface="Myriad Pro" charset="0"/>
                <a:cs typeface="Myriad Pro" charset="0"/>
              </a:rPr>
              <a:t>Using data</a:t>
            </a:r>
          </a:p>
          <a:p>
            <a:pPr marL="685800" lvl="1"/>
            <a:r>
              <a:rPr lang="en-GB" sz="2000" dirty="0">
                <a:solidFill>
                  <a:srgbClr val="1F224E"/>
                </a:solidFill>
                <a:latin typeface="Myriad Pro" charset="0"/>
                <a:ea typeface="Myriad Pro" charset="0"/>
                <a:cs typeface="Myriad Pro" charset="0"/>
              </a:rPr>
              <a:t>Calculate</a:t>
            </a:r>
          </a:p>
          <a:p>
            <a:pPr marL="685800" lvl="1"/>
            <a:r>
              <a:rPr lang="en-GB" sz="2000" dirty="0">
                <a:solidFill>
                  <a:srgbClr val="1F224E"/>
                </a:solidFill>
                <a:latin typeface="Myriad Pro" charset="0"/>
                <a:ea typeface="Myriad Pro" charset="0"/>
                <a:cs typeface="Myriad Pro" charset="0"/>
              </a:rPr>
              <a:t>Identify</a:t>
            </a:r>
          </a:p>
          <a:p>
            <a:pPr marL="685800" lvl="1"/>
            <a:r>
              <a:rPr lang="en-GB" sz="2000" dirty="0">
                <a:solidFill>
                  <a:srgbClr val="1F224E"/>
                </a:solidFill>
                <a:latin typeface="Myriad Pro" charset="0"/>
                <a:ea typeface="Myriad Pro" charset="0"/>
                <a:cs typeface="Myriad Pro" charset="0"/>
              </a:rPr>
              <a:t>Make a prediction</a:t>
            </a:r>
          </a:p>
          <a:p>
            <a:pPr marL="285750" lvl="0" indent="-285750"/>
            <a:endParaRPr lang="en-GB" sz="4400" dirty="0">
              <a:latin typeface="Myriad Pro"/>
            </a:endParaRPr>
          </a:p>
          <a:p>
            <a:pPr marL="285750" lvl="0" indent="-285750"/>
            <a:endParaRPr lang="en-GB" sz="4400" dirty="0">
              <a:latin typeface="Myriad Pro"/>
            </a:endParaRPr>
          </a:p>
          <a:p>
            <a:endParaRPr lang="en-GB" sz="4400" dirty="0">
              <a:latin typeface="Myriad Pro"/>
            </a:endParaRPr>
          </a:p>
        </p:txBody>
      </p:sp>
      <p:sp>
        <p:nvSpPr>
          <p:cNvPr id="5" name="TextBox 4"/>
          <p:cNvSpPr txBox="1"/>
          <p:nvPr/>
        </p:nvSpPr>
        <p:spPr>
          <a:xfrm>
            <a:off x="5131745" y="3869655"/>
            <a:ext cx="2181098"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Commands words may vary depending on the level of interaction with a resource.</a:t>
            </a:r>
          </a:p>
        </p:txBody>
      </p:sp>
      <p:sp>
        <p:nvSpPr>
          <p:cNvPr id="6" name="Left Arrow 5" title="Arrow"/>
          <p:cNvSpPr/>
          <p:nvPr/>
        </p:nvSpPr>
        <p:spPr>
          <a:xfrm>
            <a:off x="3275856" y="4034681"/>
            <a:ext cx="1656184" cy="3162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143966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1(a)</a:t>
            </a:r>
            <a:endParaRPr lang="en-GB" dirty="0"/>
          </a:p>
        </p:txBody>
      </p:sp>
      <p:sp>
        <p:nvSpPr>
          <p:cNvPr id="3" name="Content Placeholder 2"/>
          <p:cNvSpPr txBox="1">
            <a:spLocks/>
          </p:cNvSpPr>
          <p:nvPr/>
        </p:nvSpPr>
        <p:spPr>
          <a:xfrm>
            <a:off x="222250" y="1548258"/>
            <a:ext cx="4349750" cy="44545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solidFill>
                  <a:srgbClr val="1F224E"/>
                </a:solidFill>
                <a:latin typeface="Myriad Pro" charset="0"/>
                <a:ea typeface="Myriad Pro" charset="0"/>
                <a:cs typeface="Myriad Pro" charset="0"/>
              </a:rPr>
              <a:t>Study </a:t>
            </a:r>
            <a:r>
              <a:rPr lang="en-US" sz="2000" b="1" dirty="0">
                <a:solidFill>
                  <a:srgbClr val="1F224E"/>
                </a:solidFill>
                <a:latin typeface="Myriad Pro" charset="0"/>
                <a:ea typeface="Myriad Pro" charset="0"/>
                <a:cs typeface="Myriad Pro" charset="0"/>
              </a:rPr>
              <a:t>Fig. 1</a:t>
            </a:r>
            <a:r>
              <a:rPr lang="en-US" sz="2000" dirty="0">
                <a:solidFill>
                  <a:srgbClr val="1F224E"/>
                </a:solidFill>
                <a:latin typeface="Myriad Pro" charset="0"/>
                <a:ea typeface="Myriad Pro" charset="0"/>
                <a:cs typeface="Myriad Pro" charset="0"/>
              </a:rPr>
              <a:t>, a diagram showing part of a polar marine ecosystem.</a:t>
            </a:r>
            <a:endParaRPr lang="en-GB" sz="2000" dirty="0">
              <a:solidFill>
                <a:srgbClr val="1F224E"/>
              </a:solidFill>
              <a:latin typeface="Myriad Pro" charset="0"/>
              <a:ea typeface="Myriad Pro" charset="0"/>
              <a:cs typeface="Myriad Pro" charset="0"/>
            </a:endParaRPr>
          </a:p>
          <a:p>
            <a:endParaRPr lang="en-GB" sz="2000" dirty="0" smtClean="0"/>
          </a:p>
          <a:p>
            <a:pPr marL="0" indent="0">
              <a:buNone/>
            </a:pPr>
            <a:r>
              <a:rPr lang="en-GB" sz="2000" dirty="0">
                <a:solidFill>
                  <a:srgbClr val="1F224E"/>
                </a:solidFill>
                <a:latin typeface="Myriad Pro" charset="0"/>
                <a:ea typeface="Myriad Pro" charset="0"/>
                <a:cs typeface="Myriad Pro" charset="0"/>
              </a:rPr>
              <a:t>Questions will refer to the </a:t>
            </a:r>
            <a:r>
              <a:rPr lang="en-GB" sz="2000" dirty="0" smtClean="0">
                <a:solidFill>
                  <a:srgbClr val="1F224E"/>
                </a:solidFill>
                <a:latin typeface="Myriad Pro" charset="0"/>
                <a:ea typeface="Myriad Pro" charset="0"/>
                <a:cs typeface="Myriad Pro" charset="0"/>
              </a:rPr>
              <a:t>diagram in </a:t>
            </a:r>
            <a:r>
              <a:rPr lang="en-GB" sz="2000" b="1" dirty="0">
                <a:solidFill>
                  <a:srgbClr val="1F224E"/>
                </a:solidFill>
                <a:latin typeface="Myriad Pro" charset="0"/>
                <a:ea typeface="Myriad Pro" charset="0"/>
                <a:cs typeface="Myriad Pro" charset="0"/>
              </a:rPr>
              <a:t>Fig. 1 </a:t>
            </a:r>
            <a:r>
              <a:rPr lang="en-GB" sz="2000" dirty="0">
                <a:solidFill>
                  <a:srgbClr val="1F224E"/>
                </a:solidFill>
                <a:latin typeface="Myriad Pro" charset="0"/>
                <a:ea typeface="Myriad Pro" charset="0"/>
                <a:cs typeface="Myriad Pro" charset="0"/>
              </a:rPr>
              <a:t>and could be on any aspect at the moment, students should read the question first so they know what to focus on.</a:t>
            </a:r>
          </a:p>
          <a:p>
            <a:pPr marL="0" indent="0">
              <a:buFont typeface="Arial" panose="020B0604020202020204" pitchFamily="34" charset="0"/>
              <a:buNone/>
            </a:pPr>
            <a:endParaRPr lang="en-GB" sz="2000" dirty="0" smtClean="0"/>
          </a:p>
          <a:p>
            <a:endParaRPr lang="en-GB" sz="4000" dirty="0"/>
          </a:p>
        </p:txBody>
      </p:sp>
      <p:pic>
        <p:nvPicPr>
          <p:cNvPr id="3074" name="Picture 2" title="Question 1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410886"/>
            <a:ext cx="3910558" cy="4006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3695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1(a)(</a:t>
            </a:r>
            <a:r>
              <a:rPr lang="en-GB" dirty="0" err="1" smtClean="0"/>
              <a:t>i</a:t>
            </a:r>
            <a:r>
              <a:rPr lang="en-GB" dirty="0" smtClean="0"/>
              <a:t>) – 2 mark</a:t>
            </a:r>
            <a:endParaRPr lang="en-GB" dirty="0"/>
          </a:p>
        </p:txBody>
      </p:sp>
      <p:sp>
        <p:nvSpPr>
          <p:cNvPr id="3" name="Content Placeholder 2"/>
          <p:cNvSpPr txBox="1">
            <a:spLocks/>
          </p:cNvSpPr>
          <p:nvPr/>
        </p:nvSpPr>
        <p:spPr>
          <a:xfrm>
            <a:off x="458986" y="2373096"/>
            <a:ext cx="4847580" cy="34685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question is an </a:t>
            </a:r>
            <a:r>
              <a:rPr lang="en-GB" sz="1200" dirty="0" smtClean="0">
                <a:solidFill>
                  <a:srgbClr val="00B0F0"/>
                </a:solidFill>
                <a:latin typeface="Myriad Pro" charset="0"/>
                <a:ea typeface="Myriad Pro" charset="0"/>
                <a:cs typeface="Myriad Pro" charset="0"/>
              </a:rPr>
              <a:t>AO3 (application)</a:t>
            </a:r>
            <a:r>
              <a:rPr lang="en-GB" sz="1200" dirty="0" smtClean="0">
                <a:solidFill>
                  <a:srgbClr val="00B050"/>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question as students need to </a:t>
            </a:r>
            <a:r>
              <a:rPr lang="en-GB" sz="1200" dirty="0" smtClean="0">
                <a:solidFill>
                  <a:srgbClr val="00B0F0"/>
                </a:solidFill>
                <a:latin typeface="Myriad Pro" charset="0"/>
                <a:ea typeface="Myriad Pro" charset="0"/>
                <a:cs typeface="Myriad Pro" charset="0"/>
              </a:rPr>
              <a:t>apply their knowledge and understanding</a:t>
            </a:r>
            <a:r>
              <a:rPr lang="en-GB" sz="1200" dirty="0" smtClean="0">
                <a:solidFill>
                  <a:srgbClr val="1F224E"/>
                </a:solidFill>
                <a:latin typeface="Myriad Pro" charset="0"/>
                <a:ea typeface="Myriad Pro" charset="0"/>
                <a:cs typeface="Myriad Pro" charset="0"/>
              </a:rPr>
              <a:t> to </a:t>
            </a:r>
            <a:r>
              <a:rPr lang="en-GB" sz="1200" dirty="0">
                <a:solidFill>
                  <a:srgbClr val="1F224E"/>
                </a:solidFill>
                <a:latin typeface="Myriad Pro" charset="0"/>
                <a:ea typeface="Myriad Pro" charset="0"/>
                <a:cs typeface="Myriad Pro" charset="0"/>
              </a:rPr>
              <a:t>the unseen </a:t>
            </a:r>
            <a:r>
              <a:rPr lang="en-GB" sz="1200" dirty="0" smtClean="0">
                <a:solidFill>
                  <a:srgbClr val="1F224E"/>
                </a:solidFill>
                <a:latin typeface="Myriad Pro" charset="0"/>
                <a:ea typeface="Myriad Pro" charset="0"/>
                <a:cs typeface="Myriad Pro" charset="0"/>
              </a:rPr>
              <a:t>resource. </a:t>
            </a:r>
            <a:r>
              <a:rPr lang="en-GB" sz="1200" dirty="0">
                <a:solidFill>
                  <a:srgbClr val="1F224E"/>
                </a:solidFill>
                <a:latin typeface="Myriad Pro" charset="0"/>
                <a:ea typeface="Myriad Pro" charset="0"/>
                <a:cs typeface="Myriad Pro" charset="0"/>
              </a:rPr>
              <a:t>Therefore students are </a:t>
            </a:r>
            <a:r>
              <a:rPr lang="en-GB" sz="1200" dirty="0">
                <a:solidFill>
                  <a:srgbClr val="00B0F0"/>
                </a:solidFill>
                <a:latin typeface="Myriad Pro" charset="0"/>
                <a:ea typeface="Myriad Pro" charset="0"/>
                <a:cs typeface="Myriad Pro" charset="0"/>
              </a:rPr>
              <a:t>tackling </a:t>
            </a:r>
            <a:r>
              <a:rPr lang="en-GB" sz="1200" dirty="0" smtClean="0">
                <a:solidFill>
                  <a:srgbClr val="00B0F0"/>
                </a:solidFill>
                <a:latin typeface="Myriad Pro" charset="0"/>
                <a:ea typeface="Myriad Pro" charset="0"/>
                <a:cs typeface="Myriad Pro" charset="0"/>
              </a:rPr>
              <a:t>a novel situation </a:t>
            </a:r>
            <a:r>
              <a:rPr lang="en-GB" sz="1200" dirty="0">
                <a:solidFill>
                  <a:srgbClr val="1F224E"/>
                </a:solidFill>
                <a:latin typeface="Myriad Pro" charset="0"/>
                <a:ea typeface="Myriad Pro" charset="0"/>
                <a:cs typeface="Myriad Pro" charset="0"/>
              </a:rPr>
              <a:t>– one of the three ways </a:t>
            </a:r>
            <a:r>
              <a:rPr lang="en-GB" sz="1200" dirty="0">
                <a:solidFill>
                  <a:srgbClr val="00B0F0"/>
                </a:solidFill>
                <a:latin typeface="Myriad Pro" charset="0"/>
                <a:ea typeface="Myriad Pro" charset="0"/>
                <a:cs typeface="Myriad Pro" charset="0"/>
              </a:rPr>
              <a:t>application (AO3)</a:t>
            </a:r>
            <a:r>
              <a:rPr lang="en-GB" sz="1200" dirty="0">
                <a:solidFill>
                  <a:srgbClr val="1F224E"/>
                </a:solidFill>
                <a:latin typeface="Myriad Pro" charset="0"/>
                <a:ea typeface="Myriad Pro" charset="0"/>
                <a:cs typeface="Myriad Pro" charset="0"/>
              </a:rPr>
              <a:t> must be assessed – within their answer to this question.</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There are 2 marks – 1 mark for each valid description of how the cod, seal and polar bear are connected in this ecosystem.</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Any appropriate answer should be credited and the mark scheme gives a couple of different examples of how students could get marks, including:</a:t>
            </a:r>
            <a:endParaRPr lang="en-GB" sz="1200" dirty="0">
              <a:solidFill>
                <a:srgbClr val="1F224E"/>
              </a:solidFill>
              <a:latin typeface="Myriad Pro" charset="0"/>
              <a:ea typeface="Myriad Pro" charset="0"/>
              <a:cs typeface="Myriad Pro" charset="0"/>
            </a:endParaRPr>
          </a:p>
          <a:p>
            <a:r>
              <a:rPr lang="en-US" sz="1200" dirty="0" smtClean="0">
                <a:solidFill>
                  <a:srgbClr val="1F224E"/>
                </a:solidFill>
                <a:latin typeface="Myriad Pro" charset="0"/>
                <a:ea typeface="Myriad Pro" charset="0"/>
                <a:cs typeface="Myriad Pro" charset="0"/>
              </a:rPr>
              <a:t>seal will eat the cod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 </a:t>
            </a:r>
          </a:p>
          <a:p>
            <a:r>
              <a:rPr lang="en-US" sz="1200" dirty="0" smtClean="0">
                <a:solidFill>
                  <a:srgbClr val="1F224E"/>
                </a:solidFill>
                <a:latin typeface="Myriad Pro" charset="0"/>
                <a:ea typeface="Myriad Pro" charset="0"/>
                <a:cs typeface="Myriad Pro" charset="0"/>
              </a:rPr>
              <a:t>polar bear will eat the seal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smtClean="0">
                <a:solidFill>
                  <a:srgbClr val="1F224E"/>
                </a:solidFill>
                <a:latin typeface="Myriad Pro" charset="0"/>
                <a:ea typeface="Myriad Pro" charset="0"/>
                <a:cs typeface="Myriad Pro" charset="0"/>
              </a:rPr>
              <a:t>connected by the food chain/web (</a:t>
            </a:r>
            <a:r>
              <a:rPr lang="en-GB" sz="1200" dirty="0" smtClean="0">
                <a:solidFill>
                  <a:srgbClr val="1F224E"/>
                </a:solidFill>
                <a:latin typeface="Myriad Pro" charset="0"/>
                <a:ea typeface="Myriad Pro" charset="0"/>
                <a:cs typeface="Myriad Pro" charset="0"/>
                <a:sym typeface="Wingdings"/>
              </a:rPr>
              <a:t></a:t>
            </a:r>
            <a:r>
              <a:rPr lang="en-US" sz="1200" dirty="0" smtClean="0">
                <a:solidFill>
                  <a:srgbClr val="1F224E"/>
                </a:solidFill>
                <a:latin typeface="Myriad Pro" charset="0"/>
                <a:ea typeface="Myriad Pro" charset="0"/>
                <a:cs typeface="Myriad Pro" charset="0"/>
              </a:rPr>
              <a:t>) + example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pPr marL="285750" indent="-285750"/>
            <a:endParaRPr lang="en-GB" sz="12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44500" y="1124744"/>
            <a:ext cx="8391996" cy="79208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Describe how the </a:t>
            </a:r>
            <a:r>
              <a:rPr lang="en-US" sz="2000" u="sng" dirty="0"/>
              <a:t>cod, seal and polar bear</a:t>
            </a:r>
            <a:r>
              <a:rPr lang="en-US" sz="2000" dirty="0"/>
              <a:t> </a:t>
            </a:r>
            <a:r>
              <a:rPr lang="en-US" sz="2000" dirty="0">
                <a:solidFill>
                  <a:srgbClr val="00B0F0"/>
                </a:solidFill>
              </a:rPr>
              <a:t>shown in </a:t>
            </a:r>
            <a:r>
              <a:rPr lang="en-US" sz="2000" b="1" dirty="0">
                <a:solidFill>
                  <a:srgbClr val="00B0F0"/>
                </a:solidFill>
              </a:rPr>
              <a:t>Fig. 1 </a:t>
            </a:r>
            <a:r>
              <a:rPr lang="en-US" sz="2000" dirty="0"/>
              <a:t>are </a:t>
            </a:r>
            <a:r>
              <a:rPr lang="en-US" sz="2000" u="sng" dirty="0"/>
              <a:t>connected</a:t>
            </a:r>
            <a:r>
              <a:rPr lang="en-US" sz="2000" dirty="0"/>
              <a:t> in this ecosystem.</a:t>
            </a:r>
            <a:endParaRPr lang="en-GB" sz="2000" dirty="0"/>
          </a:p>
        </p:txBody>
      </p:sp>
      <p:pic>
        <p:nvPicPr>
          <p:cNvPr id="7" name="Picture 2" title="Question 1 (a)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460" y="2422950"/>
            <a:ext cx="2974454" cy="3047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456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1(a)(ii</a:t>
            </a:r>
            <a:r>
              <a:rPr lang="en-GB" dirty="0"/>
              <a:t>) – 1 mark</a:t>
            </a:r>
          </a:p>
        </p:txBody>
      </p:sp>
      <p:sp>
        <p:nvSpPr>
          <p:cNvPr id="3" name="Content Placeholder 2"/>
          <p:cNvSpPr>
            <a:spLocks noGrp="1"/>
          </p:cNvSpPr>
          <p:nvPr>
            <p:ph idx="4294967295"/>
          </p:nvPr>
        </p:nvSpPr>
        <p:spPr>
          <a:xfrm>
            <a:off x="611560" y="3068960"/>
            <a:ext cx="7931224" cy="2808312"/>
          </a:xfrm>
        </p:spPr>
        <p:txBody>
          <a:bodyPr>
            <a:normAutofit/>
          </a:bodyPr>
          <a:lstStyle/>
          <a:p>
            <a:pPr marL="0" indent="0">
              <a:buNone/>
            </a:pPr>
            <a:r>
              <a:rPr lang="en-GB" sz="1600" dirty="0">
                <a:solidFill>
                  <a:srgbClr val="1F224E"/>
                </a:solidFill>
                <a:latin typeface="Myriad Pro" charset="0"/>
                <a:ea typeface="Myriad Pro" charset="0"/>
                <a:cs typeface="Myriad Pro" charset="0"/>
              </a:rPr>
              <a:t>This is an </a:t>
            </a:r>
            <a:r>
              <a:rPr lang="en-GB" sz="1600" dirty="0">
                <a:solidFill>
                  <a:srgbClr val="00B0F0"/>
                </a:solidFill>
                <a:latin typeface="Myriad Pro" charset="0"/>
                <a:ea typeface="Myriad Pro" charset="0"/>
                <a:cs typeface="Myriad Pro" charset="0"/>
              </a:rPr>
              <a:t>AO3 (application) </a:t>
            </a:r>
            <a:r>
              <a:rPr lang="en-GB" sz="1600" dirty="0">
                <a:solidFill>
                  <a:srgbClr val="1F224E"/>
                </a:solidFill>
                <a:latin typeface="Myriad Pro" charset="0"/>
                <a:ea typeface="Myriad Pro" charset="0"/>
                <a:cs typeface="Myriad Pro" charset="0"/>
              </a:rPr>
              <a:t>multiple choice question. Students need to </a:t>
            </a:r>
            <a:r>
              <a:rPr lang="en-GB" sz="1600" dirty="0">
                <a:solidFill>
                  <a:srgbClr val="00B0F0"/>
                </a:solidFill>
                <a:latin typeface="Myriad Pro" charset="0"/>
                <a:ea typeface="Myriad Pro" charset="0"/>
                <a:cs typeface="Myriad Pro" charset="0"/>
              </a:rPr>
              <a:t>apply their knowledge and </a:t>
            </a:r>
            <a:r>
              <a:rPr lang="en-GB" sz="1600" dirty="0" smtClean="0">
                <a:solidFill>
                  <a:srgbClr val="00B0F0"/>
                </a:solidFill>
                <a:latin typeface="Myriad Pro" charset="0"/>
                <a:ea typeface="Myriad Pro" charset="0"/>
                <a:cs typeface="Myriad Pro" charset="0"/>
              </a:rPr>
              <a:t>understanding</a:t>
            </a:r>
            <a:r>
              <a:rPr lang="en-GB" sz="1600" dirty="0" smtClean="0">
                <a:solidFill>
                  <a:srgbClr val="1F224E"/>
                </a:solidFill>
                <a:latin typeface="Myriad Pro" charset="0"/>
                <a:ea typeface="Myriad Pro" charset="0"/>
                <a:cs typeface="Myriad Pro" charset="0"/>
              </a:rPr>
              <a:t> of biotic ecosystem components in order to </a:t>
            </a:r>
            <a:r>
              <a:rPr lang="en-GB" sz="1600" dirty="0" smtClean="0">
                <a:solidFill>
                  <a:srgbClr val="00B0F0"/>
                </a:solidFill>
                <a:latin typeface="Myriad Pro" charset="0"/>
                <a:ea typeface="Myriad Pro" charset="0"/>
                <a:cs typeface="Myriad Pro" charset="0"/>
              </a:rPr>
              <a:t>interpret</a:t>
            </a:r>
            <a:r>
              <a:rPr lang="en-GB" sz="1600" dirty="0" smtClean="0">
                <a:solidFill>
                  <a:srgbClr val="1F224E"/>
                </a:solidFill>
                <a:latin typeface="Myriad Pro" charset="0"/>
                <a:ea typeface="Myriad Pro" charset="0"/>
                <a:cs typeface="Myriad Pro" charset="0"/>
              </a:rPr>
              <a:t> which of the four choices from the resource is a biotic component.</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Once again students </a:t>
            </a:r>
            <a:r>
              <a:rPr lang="en-GB" sz="1600" dirty="0">
                <a:solidFill>
                  <a:srgbClr val="1F224E"/>
                </a:solidFill>
                <a:latin typeface="Myriad Pro" charset="0"/>
                <a:ea typeface="Myriad Pro" charset="0"/>
                <a:cs typeface="Myriad Pro" charset="0"/>
              </a:rPr>
              <a:t>are </a:t>
            </a:r>
            <a:r>
              <a:rPr lang="en-GB" sz="1600" dirty="0">
                <a:solidFill>
                  <a:srgbClr val="00B0F0"/>
                </a:solidFill>
                <a:latin typeface="Myriad Pro" charset="0"/>
                <a:ea typeface="Myriad Pro" charset="0"/>
                <a:cs typeface="Myriad Pro" charset="0"/>
              </a:rPr>
              <a:t>tackling </a:t>
            </a:r>
            <a:r>
              <a:rPr lang="en-GB" sz="1600" dirty="0" smtClean="0">
                <a:solidFill>
                  <a:srgbClr val="00B0F0"/>
                </a:solidFill>
                <a:latin typeface="Myriad Pro" charset="0"/>
                <a:ea typeface="Myriad Pro" charset="0"/>
                <a:cs typeface="Myriad Pro" charset="0"/>
              </a:rPr>
              <a:t>a novel situation </a:t>
            </a:r>
            <a:r>
              <a:rPr lang="en-GB" sz="1600" dirty="0">
                <a:solidFill>
                  <a:srgbClr val="1F224E"/>
                </a:solidFill>
                <a:latin typeface="Myriad Pro" charset="0"/>
                <a:ea typeface="Myriad Pro" charset="0"/>
                <a:cs typeface="Myriad Pro" charset="0"/>
              </a:rPr>
              <a:t>from this unseen resource </a:t>
            </a:r>
            <a:r>
              <a:rPr lang="en-GB" sz="1600" dirty="0" smtClean="0">
                <a:solidFill>
                  <a:srgbClr val="1F224E"/>
                </a:solidFill>
                <a:latin typeface="Myriad Pro" charset="0"/>
                <a:ea typeface="Myriad Pro" charset="0"/>
                <a:cs typeface="Myriad Pro" charset="0"/>
              </a:rPr>
              <a:t>and so this is an </a:t>
            </a:r>
            <a:r>
              <a:rPr lang="en-GB" sz="1600" dirty="0" smtClean="0">
                <a:solidFill>
                  <a:srgbClr val="00B0F0"/>
                </a:solidFill>
                <a:latin typeface="Myriad Pro" charset="0"/>
                <a:ea typeface="Myriad Pro" charset="0"/>
                <a:cs typeface="Myriad Pro" charset="0"/>
              </a:rPr>
              <a:t>application (AO3) </a:t>
            </a:r>
            <a:r>
              <a:rPr lang="en-GB" sz="1600" dirty="0">
                <a:solidFill>
                  <a:srgbClr val="1F224E"/>
                </a:solidFill>
                <a:latin typeface="Myriad Pro" charset="0"/>
                <a:ea typeface="Myriad Pro" charset="0"/>
                <a:cs typeface="Myriad Pro" charset="0"/>
              </a:rPr>
              <a:t>question</a:t>
            </a:r>
            <a:r>
              <a:rPr lang="en-GB" sz="1600" dirty="0" smtClean="0">
                <a:solidFill>
                  <a:srgbClr val="1F224E"/>
                </a:solidFill>
                <a:latin typeface="Myriad Pro" charset="0"/>
                <a:ea typeface="Myriad Pro" charset="0"/>
                <a:cs typeface="Myriad Pro" charset="0"/>
              </a:rPr>
              <a:t>.</a:t>
            </a:r>
            <a:endParaRPr lang="en-GB" sz="1600" dirty="0">
              <a:solidFill>
                <a:srgbClr val="1F224E"/>
              </a:solidFill>
              <a:latin typeface="Myriad Pro" charset="0"/>
              <a:ea typeface="Myriad Pro" charset="0"/>
              <a:cs typeface="Myriad Pro" charset="0"/>
            </a:endParaRPr>
          </a:p>
          <a:p>
            <a:pPr marL="0" indent="0">
              <a:buNone/>
            </a:pPr>
            <a:endParaRPr lang="en-GB" sz="1600" dirty="0" smtClean="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The answer is ‘</a:t>
            </a:r>
            <a:r>
              <a:rPr lang="en-GB" sz="1600" u="sng" dirty="0" smtClean="0">
                <a:solidFill>
                  <a:srgbClr val="1F224E"/>
                </a:solidFill>
                <a:latin typeface="Myriad Pro" charset="0"/>
                <a:ea typeface="Myriad Pro" charset="0"/>
                <a:cs typeface="Myriad Pro" charset="0"/>
              </a:rPr>
              <a:t>B: Phytoplankton</a:t>
            </a:r>
            <a:r>
              <a:rPr lang="en-GB" sz="1600" dirty="0" smtClean="0">
                <a:solidFill>
                  <a:srgbClr val="1F224E"/>
                </a:solidFill>
                <a:latin typeface="Myriad Pro" charset="0"/>
                <a:ea typeface="Myriad Pro" charset="0"/>
                <a:cs typeface="Myriad Pro" charset="0"/>
              </a:rPr>
              <a:t>’ as the other three options are abiotic components of the ecosystem.</a:t>
            </a:r>
            <a:endParaRPr lang="en-GB" sz="16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611560" y="1268338"/>
            <a:ext cx="7931224" cy="1728614"/>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smtClean="0">
                <a:solidFill>
                  <a:schemeClr val="tx1"/>
                </a:solidFill>
              </a:rPr>
              <a:t>Which</a:t>
            </a:r>
            <a:r>
              <a:rPr lang="en-US" sz="1600" dirty="0" smtClean="0">
                <a:solidFill>
                  <a:srgbClr val="00B0F0"/>
                </a:solidFill>
              </a:rPr>
              <a:t> </a:t>
            </a:r>
            <a:r>
              <a:rPr lang="en-US" sz="1600" dirty="0" smtClean="0"/>
              <a:t>of </a:t>
            </a:r>
            <a:r>
              <a:rPr lang="en-US" sz="1600" dirty="0"/>
              <a:t>the following </a:t>
            </a:r>
            <a:r>
              <a:rPr lang="en-US" sz="1600" dirty="0">
                <a:solidFill>
                  <a:schemeClr val="tx1"/>
                </a:solidFill>
              </a:rPr>
              <a:t>is </a:t>
            </a:r>
            <a:r>
              <a:rPr lang="en-US" sz="1600" dirty="0" smtClean="0">
                <a:solidFill>
                  <a:schemeClr val="tx1"/>
                </a:solidFill>
              </a:rPr>
              <a:t>a </a:t>
            </a:r>
            <a:r>
              <a:rPr lang="en-US" sz="1600" u="sng" dirty="0" smtClean="0">
                <a:solidFill>
                  <a:schemeClr val="tx1"/>
                </a:solidFill>
              </a:rPr>
              <a:t>biotic component</a:t>
            </a:r>
            <a:r>
              <a:rPr lang="en-US" sz="1600" dirty="0" smtClean="0">
                <a:solidFill>
                  <a:schemeClr val="tx1"/>
                </a:solidFill>
              </a:rPr>
              <a:t> in the polar marine ecosystem </a:t>
            </a:r>
            <a:r>
              <a:rPr lang="en-US" sz="1600" dirty="0" smtClean="0">
                <a:solidFill>
                  <a:srgbClr val="00B0F0"/>
                </a:solidFill>
              </a:rPr>
              <a:t>shown in Fig.1?</a:t>
            </a:r>
          </a:p>
          <a:p>
            <a:pPr marL="0" indent="0">
              <a:buNone/>
            </a:pPr>
            <a:r>
              <a:rPr lang="en-US" sz="1600" b="1" dirty="0" smtClean="0"/>
              <a:t>A</a:t>
            </a:r>
            <a:r>
              <a:rPr lang="en-US" sz="1600" dirty="0" smtClean="0"/>
              <a:t>	carbon dioxide</a:t>
            </a:r>
            <a:endParaRPr lang="en-GB" sz="1600" dirty="0" smtClean="0"/>
          </a:p>
          <a:p>
            <a:pPr marL="0" indent="0">
              <a:buNone/>
            </a:pPr>
            <a:r>
              <a:rPr lang="en-US" sz="1600" b="1" dirty="0" smtClean="0"/>
              <a:t>B</a:t>
            </a:r>
            <a:r>
              <a:rPr lang="en-US" sz="1600" dirty="0"/>
              <a:t>	</a:t>
            </a:r>
            <a:r>
              <a:rPr lang="en-US" sz="1600" dirty="0" smtClean="0"/>
              <a:t>phytoplankton</a:t>
            </a:r>
            <a:endParaRPr lang="en-GB" sz="1600" dirty="0"/>
          </a:p>
          <a:p>
            <a:pPr marL="0" indent="0">
              <a:buNone/>
            </a:pPr>
            <a:r>
              <a:rPr lang="en-US" sz="1600" b="1" dirty="0"/>
              <a:t>C</a:t>
            </a:r>
            <a:r>
              <a:rPr lang="en-US" sz="1600" dirty="0"/>
              <a:t>	</a:t>
            </a:r>
            <a:r>
              <a:rPr lang="en-US" sz="1600" dirty="0" smtClean="0"/>
              <a:t>seafloor</a:t>
            </a:r>
            <a:endParaRPr lang="en-GB" sz="1600" dirty="0"/>
          </a:p>
          <a:p>
            <a:pPr marL="0" indent="0">
              <a:buNone/>
            </a:pPr>
            <a:r>
              <a:rPr lang="en-US" sz="1600" b="1" dirty="0"/>
              <a:t>D</a:t>
            </a:r>
            <a:r>
              <a:rPr lang="en-US" sz="1600" dirty="0"/>
              <a:t>	</a:t>
            </a:r>
            <a:r>
              <a:rPr lang="en-US" sz="1600" dirty="0" smtClean="0"/>
              <a:t>sun’s energy</a:t>
            </a:r>
            <a:endParaRPr lang="en-GB" sz="1600" dirty="0"/>
          </a:p>
          <a:p>
            <a:pPr marL="0" indent="0">
              <a:buNone/>
            </a:pPr>
            <a:endParaRPr lang="en-US" sz="1600" dirty="0" smtClean="0"/>
          </a:p>
        </p:txBody>
      </p:sp>
    </p:spTree>
    <p:extLst>
      <p:ext uri="{BB962C8B-B14F-4D97-AF65-F5344CB8AC3E}">
        <p14:creationId xmlns:p14="http://schemas.microsoft.com/office/powerpoint/2010/main" val="1030250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1(b) </a:t>
            </a:r>
            <a:r>
              <a:rPr lang="en-GB" dirty="0"/>
              <a:t>– </a:t>
            </a:r>
            <a:r>
              <a:rPr lang="en-GB" dirty="0" smtClean="0"/>
              <a:t>3 marks</a:t>
            </a:r>
            <a:endParaRPr lang="en-GB" dirty="0"/>
          </a:p>
        </p:txBody>
      </p:sp>
      <p:sp>
        <p:nvSpPr>
          <p:cNvPr id="3" name="Content Placeholder 2"/>
          <p:cNvSpPr>
            <a:spLocks noGrp="1"/>
          </p:cNvSpPr>
          <p:nvPr>
            <p:ph idx="4294967295"/>
          </p:nvPr>
        </p:nvSpPr>
        <p:spPr>
          <a:xfrm>
            <a:off x="415636" y="2182672"/>
            <a:ext cx="8291264" cy="2678817"/>
          </a:xfrm>
        </p:spPr>
        <p:txBody>
          <a:bodyPr>
            <a:normAutofit/>
          </a:bodyPr>
          <a:lstStyle/>
          <a:p>
            <a:pPr marL="0" indent="0">
              <a:buNone/>
            </a:pPr>
            <a:r>
              <a:rPr lang="en-GB" sz="1600" dirty="0">
                <a:solidFill>
                  <a:srgbClr val="1F224E"/>
                </a:solidFill>
                <a:latin typeface="Myriad Pro" charset="0"/>
                <a:ea typeface="Myriad Pro" charset="0"/>
                <a:cs typeface="Myriad Pro" charset="0"/>
              </a:rPr>
              <a:t>This is an </a:t>
            </a:r>
            <a:r>
              <a:rPr lang="en-GB" sz="1600" dirty="0">
                <a:solidFill>
                  <a:srgbClr val="FF0000"/>
                </a:solidFill>
                <a:latin typeface="Myriad Pro" charset="0"/>
                <a:ea typeface="Myriad Pro" charset="0"/>
                <a:cs typeface="Myriad Pro" charset="0"/>
              </a:rPr>
              <a:t>AO1 (knowledge) </a:t>
            </a:r>
            <a:r>
              <a:rPr lang="en-GB" sz="1600" dirty="0">
                <a:solidFill>
                  <a:srgbClr val="1F224E"/>
                </a:solidFill>
                <a:latin typeface="Myriad Pro" charset="0"/>
                <a:ea typeface="Myriad Pro" charset="0"/>
                <a:cs typeface="Myriad Pro" charset="0"/>
              </a:rPr>
              <a:t>question as students need to </a:t>
            </a:r>
            <a:r>
              <a:rPr lang="en-GB" sz="1600" dirty="0">
                <a:solidFill>
                  <a:srgbClr val="FF0000"/>
                </a:solidFill>
                <a:latin typeface="Myriad Pro" charset="0"/>
                <a:ea typeface="Myriad Pro" charset="0"/>
                <a:cs typeface="Myriad Pro" charset="0"/>
              </a:rPr>
              <a:t>recall</a:t>
            </a:r>
            <a:r>
              <a:rPr lang="en-GB" sz="1600" dirty="0">
                <a:solidFill>
                  <a:srgbClr val="1F224E"/>
                </a:solidFill>
                <a:latin typeface="Myriad Pro" charset="0"/>
                <a:ea typeface="Myriad Pro" charset="0"/>
                <a:cs typeface="Myriad Pro" charset="0"/>
              </a:rPr>
              <a:t> the </a:t>
            </a:r>
            <a:r>
              <a:rPr lang="en-GB" sz="1600" dirty="0" smtClean="0">
                <a:solidFill>
                  <a:srgbClr val="1F224E"/>
                </a:solidFill>
                <a:latin typeface="Myriad Pro" charset="0"/>
                <a:ea typeface="Myriad Pro" charset="0"/>
                <a:cs typeface="Myriad Pro" charset="0"/>
              </a:rPr>
              <a:t>climate found in tropical savannah grassland ecosystems. There are 3 marks available so three valid points about the climate found in tropical savannah grassland ecosystems are required. </a:t>
            </a:r>
            <a:r>
              <a:rPr lang="en-GB" sz="1600" dirty="0">
                <a:solidFill>
                  <a:srgbClr val="1F224E"/>
                </a:solidFill>
                <a:latin typeface="Myriad Pro" charset="0"/>
                <a:ea typeface="Myriad Pro" charset="0"/>
                <a:cs typeface="Myriad Pro" charset="0"/>
              </a:rPr>
              <a:t>No explanation of the climate found </a:t>
            </a:r>
            <a:r>
              <a:rPr lang="en-GB" sz="1600" dirty="0" smtClean="0">
                <a:solidFill>
                  <a:srgbClr val="1F224E"/>
                </a:solidFill>
                <a:latin typeface="Myriad Pro" charset="0"/>
                <a:ea typeface="Myriad Pro" charset="0"/>
                <a:cs typeface="Myriad Pro" charset="0"/>
              </a:rPr>
              <a:t>is </a:t>
            </a:r>
            <a:r>
              <a:rPr lang="en-GB" sz="1600" dirty="0">
                <a:solidFill>
                  <a:srgbClr val="1F224E"/>
                </a:solidFill>
                <a:latin typeface="Myriad Pro" charset="0"/>
                <a:ea typeface="Myriad Pro" charset="0"/>
                <a:cs typeface="Myriad Pro" charset="0"/>
              </a:rPr>
              <a:t>necessary </a:t>
            </a:r>
            <a:r>
              <a:rPr lang="en-GB" sz="1600" dirty="0" smtClean="0">
                <a:solidFill>
                  <a:srgbClr val="1F224E"/>
                </a:solidFill>
                <a:latin typeface="Myriad Pro" charset="0"/>
                <a:ea typeface="Myriad Pro" charset="0"/>
                <a:cs typeface="Myriad Pro" charset="0"/>
              </a:rPr>
              <a:t>hence why this is </a:t>
            </a:r>
            <a:r>
              <a:rPr lang="en-GB" sz="1600" dirty="0" smtClean="0">
                <a:solidFill>
                  <a:srgbClr val="FF0000"/>
                </a:solidFill>
                <a:latin typeface="Myriad Pro" charset="0"/>
                <a:ea typeface="Myriad Pro" charset="0"/>
                <a:cs typeface="Myriad Pro" charset="0"/>
              </a:rPr>
              <a:t>AO1 (knowledge) </a:t>
            </a:r>
            <a:r>
              <a:rPr lang="en-GB" sz="1600" dirty="0" smtClean="0">
                <a:solidFill>
                  <a:srgbClr val="1F224E"/>
                </a:solidFill>
                <a:latin typeface="Myriad Pro" charset="0"/>
                <a:ea typeface="Myriad Pro" charset="0"/>
                <a:cs typeface="Myriad Pro" charset="0"/>
              </a:rPr>
              <a:t>and not </a:t>
            </a:r>
            <a:r>
              <a:rPr lang="en-GB" sz="1600" dirty="0" smtClean="0">
                <a:solidFill>
                  <a:schemeClr val="accent6"/>
                </a:solidFill>
                <a:latin typeface="Myriad Pro" charset="0"/>
                <a:ea typeface="Myriad Pro" charset="0"/>
                <a:cs typeface="Myriad Pro" charset="0"/>
              </a:rPr>
              <a:t>AO2 (understanding)</a:t>
            </a:r>
            <a:r>
              <a:rPr lang="en-GB" sz="1600" dirty="0" smtClean="0">
                <a:solidFill>
                  <a:srgbClr val="1F224E"/>
                </a:solidFill>
                <a:latin typeface="Myriad Pro" charset="0"/>
                <a:ea typeface="Myriad Pro" charset="0"/>
                <a:cs typeface="Myriad Pro" charset="0"/>
              </a:rPr>
              <a:t>.</a:t>
            </a:r>
            <a:endParaRPr lang="en-GB" sz="1600" dirty="0">
              <a:solidFill>
                <a:srgbClr val="1F224E"/>
              </a:solidFill>
              <a:latin typeface="Myriad Pro" charset="0"/>
              <a:ea typeface="Myriad Pro" charset="0"/>
              <a:cs typeface="Myriad Pro" charset="0"/>
            </a:endParaRPr>
          </a:p>
          <a:p>
            <a:pPr marL="0" indent="0">
              <a:buNone/>
            </a:pPr>
            <a:endParaRPr lang="en-GB" sz="1600" dirty="0" smtClean="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15636" y="1260667"/>
            <a:ext cx="7499176" cy="432470"/>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sz="1800" dirty="0"/>
              <a:t>Describe the climate found in tropical savannah grassland ecosystems</a:t>
            </a:r>
            <a:r>
              <a:rPr lang="en-US" sz="1800" dirty="0" smtClean="0"/>
              <a:t>.</a:t>
            </a:r>
            <a:endParaRPr lang="en-GB" sz="1800" dirty="0" smtClean="0"/>
          </a:p>
          <a:p>
            <a:pPr marL="0" indent="0">
              <a:buNone/>
            </a:pPr>
            <a:endParaRPr lang="en-US" sz="1800" dirty="0" smtClean="0"/>
          </a:p>
        </p:txBody>
      </p:sp>
      <p:sp>
        <p:nvSpPr>
          <p:cNvPr id="19" name="Rectangle 18"/>
          <p:cNvSpPr/>
          <p:nvPr/>
        </p:nvSpPr>
        <p:spPr>
          <a:xfrm>
            <a:off x="497988" y="3783110"/>
            <a:ext cx="6912768" cy="1384995"/>
          </a:xfrm>
          <a:prstGeom prst="rect">
            <a:avLst/>
          </a:prstGeom>
          <a:solidFill>
            <a:schemeClr val="bg1"/>
          </a:solidFill>
          <a:ln>
            <a:solidFill>
              <a:schemeClr val="tx1"/>
            </a:solidFill>
          </a:ln>
        </p:spPr>
        <p:txBody>
          <a:bodyPr wrap="square">
            <a:spAutoFit/>
          </a:bodyPr>
          <a:lstStyle/>
          <a:p>
            <a:r>
              <a:rPr lang="en-GB" sz="1400" b="1" dirty="0" smtClean="0">
                <a:solidFill>
                  <a:srgbClr val="1F224E"/>
                </a:solidFill>
                <a:latin typeface="Myriad Pro" charset="0"/>
                <a:ea typeface="Myriad Pro" charset="0"/>
                <a:cs typeface="Myriad Pro" charset="0"/>
              </a:rPr>
              <a:t>Examples  of potential answers in the mark scheme:</a:t>
            </a:r>
            <a:endParaRPr lang="en-US" sz="1400" b="1" dirty="0">
              <a:solidFill>
                <a:srgbClr val="1F224E"/>
              </a:solidFill>
              <a:latin typeface="Myriad Pro" charset="0"/>
              <a:ea typeface="Myriad Pro" charset="0"/>
              <a:cs typeface="Myriad Pro" charset="0"/>
            </a:endParaRPr>
          </a:p>
          <a:p>
            <a:r>
              <a:rPr lang="en-US" sz="1400" dirty="0">
                <a:solidFill>
                  <a:srgbClr val="1F224E"/>
                </a:solidFill>
                <a:latin typeface="Myriad Pro" charset="0"/>
                <a:ea typeface="Myriad Pro" charset="0"/>
                <a:cs typeface="Myriad Pro" charset="0"/>
              </a:rPr>
              <a:t>Extremely low rainfall November – March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 </a:t>
            </a:r>
          </a:p>
          <a:p>
            <a:r>
              <a:rPr lang="en-US" sz="1400" dirty="0" smtClean="0">
                <a:solidFill>
                  <a:srgbClr val="1F224E"/>
                </a:solidFill>
                <a:latin typeface="Myriad Pro" charset="0"/>
                <a:ea typeface="Myriad Pro" charset="0"/>
                <a:cs typeface="Myriad Pro" charset="0"/>
              </a:rPr>
              <a:t>Heavy </a:t>
            </a:r>
            <a:r>
              <a:rPr lang="en-US" sz="1400" dirty="0">
                <a:solidFill>
                  <a:srgbClr val="1F224E"/>
                </a:solidFill>
                <a:latin typeface="Myriad Pro" charset="0"/>
                <a:ea typeface="Myriad Pro" charset="0"/>
                <a:cs typeface="Myriad Pro" charset="0"/>
              </a:rPr>
              <a:t>rains July – Sept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 </a:t>
            </a:r>
          </a:p>
          <a:p>
            <a:r>
              <a:rPr lang="en-US" sz="1400" dirty="0" smtClean="0">
                <a:solidFill>
                  <a:srgbClr val="1F224E"/>
                </a:solidFill>
                <a:latin typeface="Myriad Pro" charset="0"/>
                <a:ea typeface="Myriad Pro" charset="0"/>
                <a:cs typeface="Myriad Pro" charset="0"/>
              </a:rPr>
              <a:t>High </a:t>
            </a:r>
            <a:r>
              <a:rPr lang="en-US" sz="1400" dirty="0">
                <a:solidFill>
                  <a:srgbClr val="1F224E"/>
                </a:solidFill>
                <a:latin typeface="Myriad Pro" charset="0"/>
                <a:ea typeface="Myriad Pro" charset="0"/>
                <a:cs typeface="Myriad Pro" charset="0"/>
              </a:rPr>
              <a:t>temperatures particularly March – October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 </a:t>
            </a:r>
          </a:p>
          <a:p>
            <a:r>
              <a:rPr lang="en-US" sz="1400" dirty="0" smtClean="0">
                <a:solidFill>
                  <a:srgbClr val="1F224E"/>
                </a:solidFill>
                <a:latin typeface="Myriad Pro" charset="0"/>
                <a:ea typeface="Myriad Pro" charset="0"/>
                <a:cs typeface="Myriad Pro" charset="0"/>
              </a:rPr>
              <a:t>Highest </a:t>
            </a:r>
            <a:r>
              <a:rPr lang="en-US" sz="1400" dirty="0">
                <a:solidFill>
                  <a:srgbClr val="1F224E"/>
                </a:solidFill>
                <a:latin typeface="Myriad Pro" charset="0"/>
                <a:ea typeface="Myriad Pro" charset="0"/>
                <a:cs typeface="Myriad Pro" charset="0"/>
              </a:rPr>
              <a:t>temperatures before heavy rains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 </a:t>
            </a:r>
          </a:p>
          <a:p>
            <a:r>
              <a:rPr lang="en-US" sz="1400" dirty="0" smtClean="0">
                <a:solidFill>
                  <a:srgbClr val="1F224E"/>
                </a:solidFill>
                <a:latin typeface="Myriad Pro" charset="0"/>
                <a:ea typeface="Myriad Pro" charset="0"/>
                <a:cs typeface="Myriad Pro" charset="0"/>
              </a:rPr>
              <a:t>Coolest </a:t>
            </a:r>
            <a:r>
              <a:rPr lang="en-US" sz="1400" dirty="0">
                <a:solidFill>
                  <a:srgbClr val="1F224E"/>
                </a:solidFill>
                <a:latin typeface="Myriad Pro" charset="0"/>
                <a:ea typeface="Myriad Pro" charset="0"/>
                <a:cs typeface="Myriad Pro" charset="0"/>
              </a:rPr>
              <a:t>period just after heavy rains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2565089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0648"/>
            <a:ext cx="8699500" cy="685800"/>
          </a:xfrm>
        </p:spPr>
        <p:txBody>
          <a:bodyPr>
            <a:noAutofit/>
          </a:bodyPr>
          <a:lstStyle/>
          <a:p>
            <a:r>
              <a:rPr lang="en-GB" dirty="0"/>
              <a:t>Question </a:t>
            </a:r>
            <a:r>
              <a:rPr lang="en-GB" dirty="0" smtClean="0"/>
              <a:t>1(c) </a:t>
            </a:r>
            <a:r>
              <a:rPr lang="en-GB" dirty="0"/>
              <a:t>– 1 mark</a:t>
            </a:r>
          </a:p>
        </p:txBody>
      </p:sp>
      <p:sp>
        <p:nvSpPr>
          <p:cNvPr id="3" name="Content Placeholder 2"/>
          <p:cNvSpPr>
            <a:spLocks noGrp="1"/>
          </p:cNvSpPr>
          <p:nvPr>
            <p:ph idx="4294967295"/>
          </p:nvPr>
        </p:nvSpPr>
        <p:spPr>
          <a:xfrm>
            <a:off x="321072" y="3284984"/>
            <a:ext cx="8229600" cy="2808312"/>
          </a:xfrm>
        </p:spPr>
        <p:txBody>
          <a:bodyPr>
            <a:normAutofit/>
          </a:bodyPr>
          <a:lstStyle/>
          <a:p>
            <a:pPr marL="0" indent="0">
              <a:buNone/>
            </a:pPr>
            <a:r>
              <a:rPr lang="en-GB" sz="1400" dirty="0" smtClean="0">
                <a:solidFill>
                  <a:srgbClr val="1F224E"/>
                </a:solidFill>
                <a:latin typeface="Myriad Pro" charset="0"/>
                <a:ea typeface="Myriad Pro" charset="0"/>
                <a:cs typeface="Myriad Pro" charset="0"/>
              </a:rPr>
              <a:t>This is an </a:t>
            </a:r>
            <a:r>
              <a:rPr lang="en-GB" sz="1400" dirty="0" smtClean="0">
                <a:solidFill>
                  <a:srgbClr val="00B050"/>
                </a:solidFill>
                <a:latin typeface="Myriad Pro" charset="0"/>
                <a:ea typeface="Myriad Pro" charset="0"/>
                <a:cs typeface="Myriad Pro" charset="0"/>
              </a:rPr>
              <a:t>AO4 (skills)</a:t>
            </a:r>
            <a:r>
              <a:rPr lang="en-GB" sz="1400" dirty="0" smtClean="0">
                <a:solidFill>
                  <a:srgbClr val="00B0F0"/>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question </a:t>
            </a:r>
            <a:r>
              <a:rPr lang="en-GB" sz="1400" dirty="0" smtClean="0">
                <a:solidFill>
                  <a:srgbClr val="1F224E"/>
                </a:solidFill>
                <a:latin typeface="Myriad Pro" charset="0"/>
                <a:ea typeface="Myriad Pro" charset="0"/>
                <a:cs typeface="Myriad Pro" charset="0"/>
              </a:rPr>
              <a:t>requiring </a:t>
            </a:r>
            <a:r>
              <a:rPr lang="en-GB" sz="1400" dirty="0">
                <a:solidFill>
                  <a:srgbClr val="1F224E"/>
                </a:solidFill>
                <a:latin typeface="Myriad Pro" charset="0"/>
                <a:ea typeface="Myriad Pro" charset="0"/>
                <a:cs typeface="Myriad Pro" charset="0"/>
              </a:rPr>
              <a:t>students </a:t>
            </a:r>
            <a:r>
              <a:rPr lang="en-GB" sz="1400" dirty="0" smtClean="0">
                <a:solidFill>
                  <a:srgbClr val="1F224E"/>
                </a:solidFill>
                <a:latin typeface="Myriad Pro" charset="0"/>
                <a:ea typeface="Myriad Pro" charset="0"/>
                <a:cs typeface="Myriad Pro" charset="0"/>
              </a:rPr>
              <a:t>to </a:t>
            </a:r>
            <a:r>
              <a:rPr lang="en-GB" sz="1400" dirty="0" smtClean="0">
                <a:solidFill>
                  <a:srgbClr val="3CB668"/>
                </a:solidFill>
                <a:latin typeface="Myriad Pro" charset="0"/>
                <a:ea typeface="Myriad Pro" charset="0"/>
                <a:cs typeface="Myriad Pro" charset="0"/>
              </a:rPr>
              <a:t>use</a:t>
            </a:r>
            <a:r>
              <a:rPr lang="en-GB" sz="1400" dirty="0" smtClean="0">
                <a:solidFill>
                  <a:srgbClr val="1F224E"/>
                </a:solidFill>
                <a:latin typeface="Myriad Pro" charset="0"/>
                <a:ea typeface="Myriad Pro" charset="0"/>
                <a:cs typeface="Myriad Pro" charset="0"/>
              </a:rPr>
              <a:t> their </a:t>
            </a:r>
            <a:r>
              <a:rPr lang="en-GB" sz="1400" dirty="0" smtClean="0">
                <a:solidFill>
                  <a:srgbClr val="3CB668"/>
                </a:solidFill>
                <a:latin typeface="Myriad Pro" charset="0"/>
                <a:ea typeface="Myriad Pro" charset="0"/>
                <a:cs typeface="Myriad Pro" charset="0"/>
              </a:rPr>
              <a:t>skill</a:t>
            </a:r>
            <a:r>
              <a:rPr lang="en-GB" sz="1400" dirty="0" smtClean="0">
                <a:solidFill>
                  <a:srgbClr val="1F224E"/>
                </a:solidFill>
                <a:latin typeface="Myriad Pro" charset="0"/>
                <a:ea typeface="Myriad Pro" charset="0"/>
                <a:cs typeface="Myriad Pro" charset="0"/>
              </a:rPr>
              <a:t> of calculating and understanding percentages. The data is contextualised through information on tropical rainforest deforestation.</a:t>
            </a:r>
          </a:p>
          <a:p>
            <a:pPr marL="0" indent="0">
              <a:buNone/>
            </a:pPr>
            <a:endParaRPr lang="en-GB" sz="1400" dirty="0">
              <a:solidFill>
                <a:srgbClr val="1F224E"/>
              </a:solidFill>
              <a:latin typeface="Myriad Pro" charset="0"/>
            </a:endParaRPr>
          </a:p>
          <a:p>
            <a:pPr marL="0" indent="0">
              <a:buNone/>
            </a:pPr>
            <a:r>
              <a:rPr lang="en-GB" sz="1400" dirty="0" smtClean="0">
                <a:solidFill>
                  <a:srgbClr val="1F224E"/>
                </a:solidFill>
                <a:latin typeface="Myriad Pro" charset="0"/>
              </a:rPr>
              <a:t>Students need to work out what percentage 2400 is out of 6000</a:t>
            </a:r>
            <a:r>
              <a:rPr lang="en-GB" sz="1400" dirty="0" smtClean="0">
                <a:solidFill>
                  <a:srgbClr val="1F224E"/>
                </a:solidFill>
                <a:latin typeface="Myriad Pro" charset="0"/>
                <a:ea typeface="Myriad Pro" charset="0"/>
                <a:cs typeface="Myriad Pro" charset="0"/>
              </a:rPr>
              <a:t>. This can be done in a number of ways and it is important to remember that students can use a calculator in all of their GCSE (9-1) Geography exams – and so may want to take one in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 answer is </a:t>
            </a:r>
            <a:r>
              <a:rPr lang="en-GB" sz="1400" u="sng" dirty="0" smtClean="0">
                <a:solidFill>
                  <a:srgbClr val="1F224E"/>
                </a:solidFill>
                <a:latin typeface="Myriad Pro" charset="0"/>
                <a:ea typeface="Myriad Pro" charset="0"/>
                <a:cs typeface="Myriad Pro" charset="0"/>
              </a:rPr>
              <a:t>40%</a:t>
            </a:r>
            <a:r>
              <a:rPr lang="en-GB" sz="1400" dirty="0" smtClean="0">
                <a:solidFill>
                  <a:srgbClr val="1F224E"/>
                </a:solidFill>
                <a:latin typeface="Myriad Pro" charset="0"/>
                <a:ea typeface="Myriad Pro" charset="0"/>
                <a:cs typeface="Myriad Pro" charset="0"/>
              </a:rPr>
              <a:t> and they do not need to show working in their answer as it is not asked for. </a:t>
            </a:r>
            <a:endParaRPr lang="en-GB" sz="1400" dirty="0">
              <a:solidFill>
                <a:srgbClr val="1F224E"/>
              </a:solidFill>
              <a:latin typeface="Myriad Pro" charset="0"/>
              <a:ea typeface="Myriad Pro" charset="0"/>
              <a:cs typeface="Myriad Pro" charset="0"/>
            </a:endParaRPr>
          </a:p>
          <a:p>
            <a:pPr marL="0" indent="0">
              <a:buNone/>
            </a:pPr>
            <a:endParaRPr lang="en-GB" sz="2000" dirty="0">
              <a:latin typeface="Myriad Pro"/>
            </a:endParaRPr>
          </a:p>
        </p:txBody>
      </p:sp>
      <p:sp>
        <p:nvSpPr>
          <p:cNvPr id="4" name="Content Placeholder 2"/>
          <p:cNvSpPr txBox="1">
            <a:spLocks/>
          </p:cNvSpPr>
          <p:nvPr/>
        </p:nvSpPr>
        <p:spPr>
          <a:xfrm>
            <a:off x="313184" y="1268338"/>
            <a:ext cx="8229600" cy="1728614"/>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smtClean="0"/>
              <a:t>The </a:t>
            </a:r>
            <a:r>
              <a:rPr lang="en-US" sz="1600" dirty="0"/>
              <a:t>Amazon Rainforest in Brazil experiences deforestation. Between 2012 and 2013</a:t>
            </a:r>
            <a:endParaRPr lang="en-GB" sz="1600" dirty="0"/>
          </a:p>
          <a:p>
            <a:pPr marL="0" indent="0">
              <a:buNone/>
            </a:pPr>
            <a:r>
              <a:rPr lang="en-US" sz="1600" u="sng" dirty="0"/>
              <a:t>6 000 km</a:t>
            </a:r>
            <a:r>
              <a:rPr lang="en-US" sz="1600" u="sng" baseline="30000" dirty="0"/>
              <a:t>2</a:t>
            </a:r>
            <a:r>
              <a:rPr lang="en-US" sz="1600" dirty="0"/>
              <a:t> of rainforest was cleared. In two Brazilian states there was a combined total of </a:t>
            </a:r>
            <a:r>
              <a:rPr lang="en-US" sz="1600" u="sng" dirty="0"/>
              <a:t>2 400 </a:t>
            </a:r>
            <a:r>
              <a:rPr lang="en-US" sz="1600" u="sng" dirty="0" smtClean="0"/>
              <a:t>km</a:t>
            </a:r>
            <a:r>
              <a:rPr lang="en-US" sz="1600" u="sng" baseline="30000" dirty="0"/>
              <a:t>2</a:t>
            </a:r>
            <a:r>
              <a:rPr lang="en-US" sz="1600" dirty="0" smtClean="0"/>
              <a:t> </a:t>
            </a:r>
            <a:r>
              <a:rPr lang="en-US" sz="1600" dirty="0"/>
              <a:t>of rainforest cleared between 2012 and 2013.</a:t>
            </a:r>
            <a:endParaRPr lang="en-GB" sz="1600" dirty="0"/>
          </a:p>
          <a:p>
            <a:pPr marL="0" indent="0">
              <a:buNone/>
            </a:pPr>
            <a:r>
              <a:rPr lang="en-US" sz="1600" dirty="0"/>
              <a:t> </a:t>
            </a:r>
            <a:endParaRPr lang="en-GB" sz="1600" dirty="0"/>
          </a:p>
          <a:p>
            <a:pPr marL="0" indent="0">
              <a:buNone/>
            </a:pPr>
            <a:r>
              <a:rPr lang="en-US" sz="1600" dirty="0">
                <a:solidFill>
                  <a:srgbClr val="00B050"/>
                </a:solidFill>
              </a:rPr>
              <a:t>Calculate the percentage </a:t>
            </a:r>
            <a:r>
              <a:rPr lang="en-US" sz="1600" dirty="0"/>
              <a:t>of rainforest cleared in the two states out of the total rainforest lost between 2012 and 2013</a:t>
            </a:r>
            <a:r>
              <a:rPr lang="en-US" sz="1600" dirty="0" smtClean="0"/>
              <a:t>.</a:t>
            </a:r>
            <a:endParaRPr lang="en-GB" sz="1600" dirty="0"/>
          </a:p>
        </p:txBody>
      </p:sp>
    </p:spTree>
    <p:extLst>
      <p:ext uri="{BB962C8B-B14F-4D97-AF65-F5344CB8AC3E}">
        <p14:creationId xmlns:p14="http://schemas.microsoft.com/office/powerpoint/2010/main" val="3959230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1(d) </a:t>
            </a:r>
            <a:r>
              <a:rPr lang="en-GB" dirty="0"/>
              <a:t>– </a:t>
            </a:r>
            <a:r>
              <a:rPr lang="en-GB" dirty="0" smtClean="0"/>
              <a:t>4 marks</a:t>
            </a:r>
            <a:endParaRPr lang="en-GB" dirty="0"/>
          </a:p>
        </p:txBody>
      </p:sp>
      <p:sp>
        <p:nvSpPr>
          <p:cNvPr id="3" name="Content Placeholder 2"/>
          <p:cNvSpPr>
            <a:spLocks noGrp="1"/>
          </p:cNvSpPr>
          <p:nvPr>
            <p:ph idx="4294967295"/>
          </p:nvPr>
        </p:nvSpPr>
        <p:spPr>
          <a:xfrm>
            <a:off x="467544" y="2132856"/>
            <a:ext cx="8085584" cy="3528392"/>
          </a:xfrm>
        </p:spPr>
        <p:txBody>
          <a:bodyPr>
            <a:normAutofit fontScale="55000" lnSpcReduction="20000"/>
          </a:bodyPr>
          <a:lstStyle/>
          <a:p>
            <a:pPr marL="0" indent="0">
              <a:buNone/>
            </a:pPr>
            <a:r>
              <a:rPr lang="en-GB" sz="2600" dirty="0">
                <a:solidFill>
                  <a:srgbClr val="1F224E"/>
                </a:solidFill>
                <a:latin typeface="Myriad Pro" charset="0"/>
                <a:ea typeface="Myriad Pro" charset="0"/>
                <a:cs typeface="Myriad Pro" charset="0"/>
              </a:rPr>
              <a:t>This is an </a:t>
            </a:r>
            <a:r>
              <a:rPr lang="en-GB" sz="2600" dirty="0">
                <a:solidFill>
                  <a:schemeClr val="accent6"/>
                </a:solidFill>
                <a:latin typeface="Myriad Pro" charset="0"/>
                <a:ea typeface="Myriad Pro" charset="0"/>
                <a:cs typeface="Myriad Pro" charset="0"/>
              </a:rPr>
              <a:t>AO2 (understanding) </a:t>
            </a:r>
            <a:r>
              <a:rPr lang="en-GB" sz="2600" dirty="0" smtClean="0">
                <a:solidFill>
                  <a:srgbClr val="1F224E"/>
                </a:solidFill>
                <a:latin typeface="Myriad Pro" charset="0"/>
                <a:ea typeface="Myriad Pro" charset="0"/>
                <a:cs typeface="Myriad Pro" charset="0"/>
              </a:rPr>
              <a:t>question. Within </a:t>
            </a:r>
            <a:r>
              <a:rPr lang="en-GB" sz="2600" dirty="0">
                <a:solidFill>
                  <a:srgbClr val="1F224E"/>
                </a:solidFill>
                <a:latin typeface="Myriad Pro" charset="0"/>
                <a:ea typeface="Myriad Pro" charset="0"/>
                <a:cs typeface="Myriad Pro" charset="0"/>
              </a:rPr>
              <a:t>the specification students are required to learn about ‘the processes that operate within tropical rainforests, including nutrient and water </a:t>
            </a:r>
            <a:r>
              <a:rPr lang="en-GB" sz="2600" dirty="0" smtClean="0">
                <a:solidFill>
                  <a:srgbClr val="1F224E"/>
                </a:solidFill>
                <a:latin typeface="Myriad Pro" charset="0"/>
                <a:ea typeface="Myriad Pro" charset="0"/>
                <a:cs typeface="Myriad Pro" charset="0"/>
              </a:rPr>
              <a:t>cycles’, </a:t>
            </a:r>
            <a:r>
              <a:rPr lang="en-GB" sz="2600" dirty="0">
                <a:solidFill>
                  <a:srgbClr val="1F224E"/>
                </a:solidFill>
                <a:latin typeface="Myriad Pro" charset="0"/>
                <a:ea typeface="Myriad Pro" charset="0"/>
                <a:cs typeface="Myriad Pro" charset="0"/>
              </a:rPr>
              <a:t>but this question asks for an explanation of how nutrients are recycled in the tropical rainforest. It requires </a:t>
            </a:r>
            <a:r>
              <a:rPr lang="en-GB" sz="2600" dirty="0">
                <a:solidFill>
                  <a:schemeClr val="accent6"/>
                </a:solidFill>
                <a:latin typeface="Myriad Pro" charset="0"/>
                <a:ea typeface="Myriad Pro" charset="0"/>
                <a:cs typeface="Myriad Pro" charset="0"/>
              </a:rPr>
              <a:t>understanding</a:t>
            </a:r>
            <a:r>
              <a:rPr lang="en-GB" sz="2600" dirty="0">
                <a:solidFill>
                  <a:srgbClr val="1F224E"/>
                </a:solidFill>
                <a:latin typeface="Myriad Pro" charset="0"/>
                <a:ea typeface="Myriad Pro" charset="0"/>
                <a:cs typeface="Myriad Pro" charset="0"/>
              </a:rPr>
              <a:t> to explain </a:t>
            </a:r>
            <a:r>
              <a:rPr lang="en-GB" sz="2600" dirty="0" smtClean="0">
                <a:solidFill>
                  <a:srgbClr val="1F224E"/>
                </a:solidFill>
                <a:latin typeface="Myriad Pro" charset="0"/>
                <a:ea typeface="Myriad Pro" charset="0"/>
                <a:cs typeface="Myriad Pro" charset="0"/>
              </a:rPr>
              <a:t>how nutrients are recycled rather than just recalling the process.</a:t>
            </a:r>
            <a:endParaRPr lang="en-GB" sz="2600" dirty="0">
              <a:solidFill>
                <a:srgbClr val="1F224E"/>
              </a:solidFill>
              <a:latin typeface="Myriad Pro" charset="0"/>
              <a:ea typeface="Myriad Pro" charset="0"/>
              <a:cs typeface="Myriad Pro" charset="0"/>
            </a:endParaRPr>
          </a:p>
          <a:p>
            <a:pPr marL="0" indent="0">
              <a:buNone/>
            </a:pPr>
            <a:endParaRPr lang="en-GB" sz="2600" dirty="0">
              <a:solidFill>
                <a:srgbClr val="1F224E"/>
              </a:solidFill>
              <a:latin typeface="Myriad Pro" charset="0"/>
              <a:ea typeface="Myriad Pro" charset="0"/>
              <a:cs typeface="Myriad Pro" charset="0"/>
            </a:endParaRPr>
          </a:p>
          <a:p>
            <a:pPr marL="0" indent="0">
              <a:buNone/>
            </a:pPr>
            <a:r>
              <a:rPr lang="en-GB" sz="2600" dirty="0">
                <a:solidFill>
                  <a:srgbClr val="1F224E"/>
                </a:solidFill>
                <a:latin typeface="Myriad Pro" charset="0"/>
                <a:ea typeface="Myriad Pro" charset="0"/>
                <a:cs typeface="Myriad Pro" charset="0"/>
              </a:rPr>
              <a:t>There </a:t>
            </a:r>
            <a:r>
              <a:rPr lang="en-GB" sz="2600" dirty="0" smtClean="0">
                <a:solidFill>
                  <a:srgbClr val="1F224E"/>
                </a:solidFill>
                <a:latin typeface="Myriad Pro" charset="0"/>
                <a:ea typeface="Myriad Pro" charset="0"/>
                <a:cs typeface="Myriad Pro" charset="0"/>
              </a:rPr>
              <a:t>are four marks – one </a:t>
            </a:r>
            <a:r>
              <a:rPr lang="en-GB" sz="2600" dirty="0">
                <a:solidFill>
                  <a:srgbClr val="1F224E"/>
                </a:solidFill>
                <a:latin typeface="Myriad Pro" charset="0"/>
                <a:ea typeface="Myriad Pro" charset="0"/>
                <a:cs typeface="Myriad Pro" charset="0"/>
              </a:rPr>
              <a:t>mark for each valid </a:t>
            </a:r>
            <a:r>
              <a:rPr lang="en-GB" sz="2600" dirty="0" smtClean="0">
                <a:solidFill>
                  <a:srgbClr val="1F224E"/>
                </a:solidFill>
                <a:latin typeface="Myriad Pro" charset="0"/>
                <a:ea typeface="Myriad Pro" charset="0"/>
                <a:cs typeface="Myriad Pro" charset="0"/>
              </a:rPr>
              <a:t>explanation point of how nutrients are recycled in the tropical rainforest. The </a:t>
            </a:r>
            <a:r>
              <a:rPr lang="en-GB" sz="2600" dirty="0">
                <a:solidFill>
                  <a:srgbClr val="1F224E"/>
                </a:solidFill>
                <a:latin typeface="Myriad Pro" charset="0"/>
                <a:ea typeface="Myriad Pro" charset="0"/>
                <a:cs typeface="Myriad Pro" charset="0"/>
              </a:rPr>
              <a:t>mark scheme is </a:t>
            </a:r>
            <a:r>
              <a:rPr lang="en-GB" sz="2600" dirty="0" smtClean="0">
                <a:solidFill>
                  <a:srgbClr val="1F224E"/>
                </a:solidFill>
                <a:latin typeface="Myriad Pro" charset="0"/>
                <a:ea typeface="Myriad Pro" charset="0"/>
                <a:cs typeface="Myriad Pro" charset="0"/>
              </a:rPr>
              <a:t>below (although the wording would not have to be exactly the same):</a:t>
            </a:r>
            <a:endParaRPr lang="en-US" sz="2600" dirty="0">
              <a:solidFill>
                <a:srgbClr val="1F224E"/>
              </a:solidFill>
              <a:latin typeface="Myriad Pro" charset="0"/>
              <a:ea typeface="Myriad Pro" charset="0"/>
              <a:cs typeface="Myriad Pro" charset="0"/>
            </a:endParaRPr>
          </a:p>
          <a:p>
            <a:endParaRPr lang="en-US" sz="2500" dirty="0">
              <a:solidFill>
                <a:srgbClr val="1F224E"/>
              </a:solidFill>
              <a:latin typeface="Myriad Pro" charset="0"/>
              <a:ea typeface="Myriad Pro" charset="0"/>
              <a:cs typeface="Myriad Pro" charset="0"/>
            </a:endParaRPr>
          </a:p>
          <a:p>
            <a:pPr marL="0" indent="0">
              <a:buNone/>
            </a:pPr>
            <a:r>
              <a:rPr lang="en-US" sz="2500" dirty="0">
                <a:solidFill>
                  <a:srgbClr val="1F224E"/>
                </a:solidFill>
                <a:latin typeface="Myriad Pro" charset="0"/>
                <a:ea typeface="Myriad Pro" charset="0"/>
                <a:cs typeface="Myriad Pro" charset="0"/>
              </a:rPr>
              <a:t>Leaves fall from trees and decay on rainforest floor due to warm moist conditions (</a:t>
            </a:r>
            <a:r>
              <a:rPr lang="en-GB" sz="2500" dirty="0">
                <a:solidFill>
                  <a:srgbClr val="1F224E"/>
                </a:solidFill>
                <a:latin typeface="Myriad Pro" charset="0"/>
                <a:ea typeface="Myriad Pro" charset="0"/>
                <a:cs typeface="Myriad Pro" charset="0"/>
                <a:sym typeface="Wingdings"/>
              </a:rPr>
              <a:t></a:t>
            </a:r>
            <a:r>
              <a:rPr lang="en-US" sz="2500" dirty="0" smtClean="0">
                <a:solidFill>
                  <a:srgbClr val="1F224E"/>
                </a:solidFill>
                <a:latin typeface="Myriad Pro" charset="0"/>
                <a:ea typeface="Myriad Pro" charset="0"/>
                <a:cs typeface="Myriad Pro" charset="0"/>
              </a:rPr>
              <a:t>)</a:t>
            </a:r>
          </a:p>
          <a:p>
            <a:pPr marL="0" indent="0">
              <a:buNone/>
            </a:pPr>
            <a:endParaRPr lang="en-US" sz="2500" dirty="0">
              <a:solidFill>
                <a:srgbClr val="1F224E"/>
              </a:solidFill>
              <a:latin typeface="Myriad Pro" charset="0"/>
              <a:ea typeface="Myriad Pro" charset="0"/>
              <a:cs typeface="Myriad Pro" charset="0"/>
            </a:endParaRPr>
          </a:p>
          <a:p>
            <a:pPr marL="0" indent="0">
              <a:buNone/>
            </a:pPr>
            <a:r>
              <a:rPr lang="en-US" sz="2500" dirty="0">
                <a:solidFill>
                  <a:srgbClr val="1F224E"/>
                </a:solidFill>
                <a:latin typeface="Myriad Pro" charset="0"/>
                <a:ea typeface="Myriad Pro" charset="0"/>
                <a:cs typeface="Myriad Pro" charset="0"/>
              </a:rPr>
              <a:t>Fungi and bacteria decompose organic matter which forms humus (</a:t>
            </a:r>
            <a:r>
              <a:rPr lang="en-GB" sz="2500" dirty="0">
                <a:solidFill>
                  <a:srgbClr val="1F224E"/>
                </a:solidFill>
                <a:latin typeface="Myriad Pro" charset="0"/>
                <a:ea typeface="Myriad Pro" charset="0"/>
                <a:cs typeface="Myriad Pro" charset="0"/>
                <a:sym typeface="Wingdings"/>
              </a:rPr>
              <a:t></a:t>
            </a:r>
            <a:r>
              <a:rPr lang="en-US" sz="2500" dirty="0">
                <a:solidFill>
                  <a:srgbClr val="1F224E"/>
                </a:solidFill>
                <a:latin typeface="Myriad Pro" charset="0"/>
                <a:ea typeface="Myriad Pro" charset="0"/>
                <a:cs typeface="Myriad Pro" charset="0"/>
              </a:rPr>
              <a:t>)</a:t>
            </a:r>
          </a:p>
          <a:p>
            <a:pPr marL="0" indent="0">
              <a:buNone/>
            </a:pPr>
            <a:endParaRPr lang="en-GB" sz="2500" dirty="0">
              <a:solidFill>
                <a:srgbClr val="1F224E"/>
              </a:solidFill>
              <a:latin typeface="Myriad Pro" charset="0"/>
              <a:ea typeface="Myriad Pro" charset="0"/>
              <a:cs typeface="Myriad Pro" charset="0"/>
            </a:endParaRPr>
          </a:p>
          <a:p>
            <a:pPr marL="0" indent="0">
              <a:buNone/>
            </a:pPr>
            <a:r>
              <a:rPr lang="en-US" sz="2500" dirty="0">
                <a:solidFill>
                  <a:srgbClr val="1F224E"/>
                </a:solidFill>
                <a:latin typeface="Myriad Pro" charset="0"/>
                <a:ea typeface="Myriad Pro" charset="0"/>
                <a:cs typeface="Myriad Pro" charset="0"/>
              </a:rPr>
              <a:t>Nutrients enter the rainforest soil and they are dissolved by rain (</a:t>
            </a:r>
            <a:r>
              <a:rPr lang="en-GB" sz="2500" dirty="0">
                <a:solidFill>
                  <a:srgbClr val="1F224E"/>
                </a:solidFill>
                <a:latin typeface="Myriad Pro" charset="0"/>
                <a:ea typeface="Myriad Pro" charset="0"/>
                <a:cs typeface="Myriad Pro" charset="0"/>
                <a:sym typeface="Wingdings"/>
              </a:rPr>
              <a:t></a:t>
            </a:r>
            <a:r>
              <a:rPr lang="en-US" sz="2500" dirty="0">
                <a:solidFill>
                  <a:srgbClr val="1F224E"/>
                </a:solidFill>
                <a:latin typeface="Myriad Pro" charset="0"/>
                <a:ea typeface="Myriad Pro" charset="0"/>
                <a:cs typeface="Myriad Pro" charset="0"/>
              </a:rPr>
              <a:t>)</a:t>
            </a:r>
          </a:p>
          <a:p>
            <a:pPr marL="0" indent="0">
              <a:buNone/>
            </a:pPr>
            <a:endParaRPr lang="en-GB" sz="2500" dirty="0">
              <a:solidFill>
                <a:srgbClr val="1F224E"/>
              </a:solidFill>
              <a:latin typeface="Myriad Pro" charset="0"/>
              <a:ea typeface="Myriad Pro" charset="0"/>
              <a:cs typeface="Myriad Pro" charset="0"/>
            </a:endParaRPr>
          </a:p>
          <a:p>
            <a:pPr marL="0" indent="0">
              <a:buNone/>
            </a:pPr>
            <a:r>
              <a:rPr lang="en-US" sz="2500" dirty="0">
                <a:solidFill>
                  <a:srgbClr val="1F224E"/>
                </a:solidFill>
                <a:latin typeface="Myriad Pro" charset="0"/>
                <a:ea typeface="Myriad Pro" charset="0"/>
                <a:cs typeface="Myriad Pro" charset="0"/>
              </a:rPr>
              <a:t>Nutrients taken up by shallow tree and plant roots helping rapid growth (</a:t>
            </a:r>
            <a:r>
              <a:rPr lang="en-GB" sz="2500" dirty="0">
                <a:solidFill>
                  <a:srgbClr val="1F224E"/>
                </a:solidFill>
                <a:latin typeface="Myriad Pro" charset="0"/>
                <a:ea typeface="Myriad Pro" charset="0"/>
                <a:cs typeface="Myriad Pro" charset="0"/>
                <a:sym typeface="Wingdings"/>
              </a:rPr>
              <a:t></a:t>
            </a:r>
            <a:r>
              <a:rPr lang="en-US" sz="2500" dirty="0">
                <a:solidFill>
                  <a:srgbClr val="1F224E"/>
                </a:solidFill>
                <a:latin typeface="Myriad Pro" charset="0"/>
                <a:ea typeface="Myriad Pro" charset="0"/>
                <a:cs typeface="Myriad Pro" charset="0"/>
              </a:rPr>
              <a:t>)</a:t>
            </a:r>
          </a:p>
          <a:p>
            <a:pPr marL="0" indent="0">
              <a:buNone/>
            </a:pPr>
            <a:endParaRPr lang="en-US" sz="2200" dirty="0">
              <a:solidFill>
                <a:srgbClr val="1F224E"/>
              </a:solidFill>
              <a:latin typeface="Myriad Pro" charset="0"/>
              <a:ea typeface="Myriad Pro" charset="0"/>
              <a:cs typeface="Myriad Pro" charset="0"/>
            </a:endParaRPr>
          </a:p>
          <a:p>
            <a:endParaRPr lang="en-GB" sz="16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67544" y="1268338"/>
            <a:ext cx="6912768" cy="432470"/>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sz="2000" dirty="0">
                <a:solidFill>
                  <a:schemeClr val="accent6"/>
                </a:solidFill>
              </a:rPr>
              <a:t>Explain</a:t>
            </a:r>
            <a:r>
              <a:rPr lang="en-US" sz="2000" dirty="0"/>
              <a:t> how </a:t>
            </a:r>
            <a:r>
              <a:rPr lang="en-US" sz="2000" u="sng" dirty="0"/>
              <a:t>nutrients are recycled</a:t>
            </a:r>
            <a:r>
              <a:rPr lang="en-US" sz="2000" dirty="0"/>
              <a:t> in the tropical rainforest.</a:t>
            </a:r>
            <a:endParaRPr lang="en-US" sz="2000" dirty="0" smtClean="0"/>
          </a:p>
        </p:txBody>
      </p:sp>
    </p:spTree>
    <p:extLst>
      <p:ext uri="{BB962C8B-B14F-4D97-AF65-F5344CB8AC3E}">
        <p14:creationId xmlns:p14="http://schemas.microsoft.com/office/powerpoint/2010/main" val="3337000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a:t>Question </a:t>
            </a:r>
            <a:r>
              <a:rPr lang="en-GB" dirty="0" smtClean="0"/>
              <a:t>1(e)* </a:t>
            </a:r>
            <a:r>
              <a:rPr lang="en-GB" dirty="0"/>
              <a:t>– 8 marks</a:t>
            </a:r>
          </a:p>
        </p:txBody>
      </p:sp>
      <p:sp>
        <p:nvSpPr>
          <p:cNvPr id="3" name="Content Placeholder 2"/>
          <p:cNvSpPr>
            <a:spLocks noGrp="1"/>
          </p:cNvSpPr>
          <p:nvPr>
            <p:ph idx="4294967295"/>
          </p:nvPr>
        </p:nvSpPr>
        <p:spPr>
          <a:xfrm>
            <a:off x="550169" y="2348880"/>
            <a:ext cx="8054280" cy="3067050"/>
          </a:xfrm>
        </p:spPr>
        <p:txBody>
          <a:bodyPr>
            <a:noAutofit/>
          </a:bodyPr>
          <a:lstStyle/>
          <a:p>
            <a:pPr marL="0" indent="0">
              <a:buNone/>
            </a:pPr>
            <a:r>
              <a:rPr lang="en-GB" sz="1400" dirty="0">
                <a:solidFill>
                  <a:srgbClr val="1F224E"/>
                </a:solidFill>
                <a:latin typeface="Myriad Pro" charset="0"/>
                <a:ea typeface="Myriad Pro" charset="0"/>
                <a:cs typeface="Myriad Pro" charset="0"/>
              </a:rPr>
              <a:t>An 8 mark question which is split between </a:t>
            </a:r>
            <a:r>
              <a:rPr lang="en-GB" sz="1400" dirty="0">
                <a:solidFill>
                  <a:schemeClr val="accent6"/>
                </a:solidFill>
                <a:latin typeface="Myriad Pro" charset="0"/>
                <a:ea typeface="Myriad Pro" charset="0"/>
                <a:cs typeface="Myriad Pro" charset="0"/>
              </a:rPr>
              <a:t>AO2 (understanding) </a:t>
            </a:r>
            <a:r>
              <a:rPr lang="en-GB" sz="1400" dirty="0">
                <a:solidFill>
                  <a:srgbClr val="1F224E"/>
                </a:solidFill>
                <a:latin typeface="Myriad Pro" charset="0"/>
                <a:ea typeface="Myriad Pro" charset="0"/>
                <a:cs typeface="Myriad Pro" charset="0"/>
              </a:rPr>
              <a:t>and </a:t>
            </a:r>
            <a:r>
              <a:rPr lang="en-GB" sz="1400" dirty="0">
                <a:solidFill>
                  <a:srgbClr val="00B0F0"/>
                </a:solidFill>
                <a:latin typeface="Myriad Pro" charset="0"/>
                <a:ea typeface="Myriad Pro" charset="0"/>
                <a:cs typeface="Myriad Pro" charset="0"/>
              </a:rPr>
              <a:t>AO3 (application)</a:t>
            </a:r>
            <a:r>
              <a:rPr lang="en-GB" sz="1400" dirty="0">
                <a:solidFill>
                  <a:srgbClr val="1F224E"/>
                </a:solidFill>
                <a:latin typeface="Myriad Pro" charset="0"/>
                <a:ea typeface="Myriad Pro" charset="0"/>
                <a:cs typeface="Myriad Pro" charset="0"/>
              </a:rPr>
              <a:t>.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This question has marks for </a:t>
            </a:r>
            <a:r>
              <a:rPr lang="en-GB" sz="1400" dirty="0">
                <a:solidFill>
                  <a:schemeClr val="accent6"/>
                </a:solidFill>
                <a:latin typeface="Myriad Pro" charset="0"/>
                <a:ea typeface="Myriad Pro" charset="0"/>
                <a:cs typeface="Myriad Pro" charset="0"/>
              </a:rPr>
              <a:t>AO2 </a:t>
            </a:r>
            <a:r>
              <a:rPr lang="en-GB" sz="1400" dirty="0" smtClean="0">
                <a:solidFill>
                  <a:srgbClr val="1F224E"/>
                </a:solidFill>
                <a:latin typeface="Myriad Pro" charset="0"/>
                <a:ea typeface="Myriad Pro" charset="0"/>
                <a:cs typeface="Myriad Pro" charset="0"/>
              </a:rPr>
              <a:t>for </a:t>
            </a:r>
            <a:r>
              <a:rPr lang="en-GB" sz="1400" dirty="0">
                <a:solidFill>
                  <a:schemeClr val="accent6"/>
                </a:solidFill>
                <a:latin typeface="Myriad Pro" charset="0"/>
                <a:ea typeface="Myriad Pro" charset="0"/>
                <a:cs typeface="Myriad Pro" charset="0"/>
              </a:rPr>
              <a:t>understanding</a:t>
            </a:r>
            <a:r>
              <a:rPr lang="en-GB" sz="1400" dirty="0">
                <a:solidFill>
                  <a:srgbClr val="1F224E"/>
                </a:solidFill>
                <a:latin typeface="Myriad Pro" charset="0"/>
                <a:ea typeface="Myriad Pro" charset="0"/>
                <a:cs typeface="Myriad Pro" charset="0"/>
              </a:rPr>
              <a:t> the threats to biodiversity in tropical rainforests and coral reefs </a:t>
            </a:r>
            <a:r>
              <a:rPr lang="en-GB" sz="1400" dirty="0" smtClean="0">
                <a:solidFill>
                  <a:srgbClr val="1F224E"/>
                </a:solidFill>
                <a:latin typeface="Myriad Pro" charset="0"/>
                <a:ea typeface="Myriad Pro" charset="0"/>
                <a:cs typeface="Myriad Pro" charset="0"/>
              </a:rPr>
              <a:t>and for </a:t>
            </a:r>
            <a:r>
              <a:rPr lang="en-GB" sz="1400" dirty="0">
                <a:solidFill>
                  <a:srgbClr val="00B0F0"/>
                </a:solidFill>
                <a:latin typeface="Myriad Pro" charset="0"/>
                <a:ea typeface="Myriad Pro" charset="0"/>
                <a:cs typeface="Myriad Pro" charset="0"/>
              </a:rPr>
              <a:t>AO3 (application)</a:t>
            </a:r>
            <a:r>
              <a:rPr lang="en-GB" sz="1400" dirty="0">
                <a:solidFill>
                  <a:srgbClr val="1F224E"/>
                </a:solidFill>
                <a:latin typeface="Myriad Pro" charset="0"/>
                <a:ea typeface="Myriad Pro" charset="0"/>
                <a:cs typeface="Myriad Pro" charset="0"/>
              </a:rPr>
              <a:t> – for both </a:t>
            </a:r>
            <a:r>
              <a:rPr lang="en-GB" sz="1400" dirty="0">
                <a:solidFill>
                  <a:srgbClr val="00B0F0"/>
                </a:solidFill>
                <a:latin typeface="Myriad Pro" charset="0"/>
                <a:ea typeface="Myriad Pro" charset="0"/>
                <a:cs typeface="Myriad Pro" charset="0"/>
              </a:rPr>
              <a:t>analysis </a:t>
            </a:r>
            <a:r>
              <a:rPr lang="en-GB" sz="1400" dirty="0">
                <a:solidFill>
                  <a:srgbClr val="1F224E"/>
                </a:solidFill>
                <a:latin typeface="Myriad Pro" charset="0"/>
                <a:ea typeface="Myriad Pro" charset="0"/>
                <a:cs typeface="Myriad Pro" charset="0"/>
              </a:rPr>
              <a:t>(comparing the threats to biodiversity between tropical rainforests and coral </a:t>
            </a:r>
            <a:r>
              <a:rPr lang="en-GB" sz="1400" dirty="0" smtClean="0">
                <a:solidFill>
                  <a:srgbClr val="1F224E"/>
                </a:solidFill>
                <a:latin typeface="Myriad Pro" charset="0"/>
                <a:ea typeface="Myriad Pro" charset="0"/>
                <a:cs typeface="Myriad Pro" charset="0"/>
              </a:rPr>
              <a:t>reefs</a:t>
            </a:r>
            <a:r>
              <a:rPr lang="en-GB" sz="1400" dirty="0">
                <a:solidFill>
                  <a:srgbClr val="1F224E"/>
                </a:solidFill>
                <a:latin typeface="Myriad Pro" charset="0"/>
                <a:ea typeface="Myriad Pro" charset="0"/>
                <a:cs typeface="Myriad Pro" charset="0"/>
              </a:rPr>
              <a:t>) and for a </a:t>
            </a:r>
            <a:r>
              <a:rPr lang="en-GB" sz="1400" dirty="0">
                <a:solidFill>
                  <a:srgbClr val="00B0F0"/>
                </a:solidFill>
                <a:latin typeface="Myriad Pro" charset="0"/>
                <a:ea typeface="Myriad Pro" charset="0"/>
                <a:cs typeface="Myriad Pro" charset="0"/>
              </a:rPr>
              <a:t>judgement </a:t>
            </a:r>
            <a:r>
              <a:rPr lang="en-GB" sz="1400" dirty="0">
                <a:solidFill>
                  <a:srgbClr val="1F224E"/>
                </a:solidFill>
                <a:latin typeface="Myriad Pro" charset="0"/>
                <a:ea typeface="Myriad Pro" charset="0"/>
                <a:cs typeface="Myriad Pro" charset="0"/>
              </a:rPr>
              <a:t>(the extent to which the statement is agreed with).</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This question requires students to </a:t>
            </a:r>
            <a:r>
              <a:rPr lang="en-GB" sz="1400" dirty="0">
                <a:solidFill>
                  <a:srgbClr val="00B0F0"/>
                </a:solidFill>
                <a:latin typeface="Myriad Pro" charset="0"/>
                <a:ea typeface="Myriad Pro" charset="0"/>
                <a:cs typeface="Myriad Pro" charset="0"/>
              </a:rPr>
              <a:t>make links between </a:t>
            </a:r>
            <a:r>
              <a:rPr lang="en-GB" sz="1400" dirty="0" smtClean="0">
                <a:solidFill>
                  <a:srgbClr val="00B0F0"/>
                </a:solidFill>
                <a:latin typeface="Myriad Pro" charset="0"/>
                <a:ea typeface="Myriad Pro" charset="0"/>
                <a:cs typeface="Myriad Pro" charset="0"/>
              </a:rPr>
              <a:t>types </a:t>
            </a:r>
            <a:r>
              <a:rPr lang="en-GB" sz="1400" dirty="0">
                <a:solidFill>
                  <a:srgbClr val="00B0F0"/>
                </a:solidFill>
                <a:latin typeface="Myriad Pro" charset="0"/>
                <a:ea typeface="Myriad Pro" charset="0"/>
                <a:cs typeface="Myriad Pro" charset="0"/>
              </a:rPr>
              <a:t>of material which are not signalled in the specification</a:t>
            </a:r>
            <a:r>
              <a:rPr lang="en-GB" sz="1400" dirty="0">
                <a:solidFill>
                  <a:srgbClr val="1F224E"/>
                </a:solidFill>
                <a:latin typeface="Myriad Pro" charset="0"/>
                <a:ea typeface="Myriad Pro" charset="0"/>
                <a:cs typeface="Myriad Pro" charset="0"/>
              </a:rPr>
              <a:t> – one of the three ways we must assess </a:t>
            </a:r>
            <a:r>
              <a:rPr lang="en-GB" sz="1400" dirty="0" smtClean="0">
                <a:solidFill>
                  <a:srgbClr val="00B0F0"/>
                </a:solidFill>
                <a:latin typeface="Myriad Pro" charset="0"/>
                <a:ea typeface="Myriad Pro" charset="0"/>
                <a:cs typeface="Myriad Pro" charset="0"/>
              </a:rPr>
              <a:t>application</a:t>
            </a:r>
            <a:r>
              <a:rPr lang="en-GB" sz="1400" dirty="0" smtClean="0">
                <a:solidFill>
                  <a:srgbClr val="1F224E"/>
                </a:solidFill>
                <a:latin typeface="Myriad Pro" charset="0"/>
                <a:ea typeface="Myriad Pro" charset="0"/>
                <a:cs typeface="Myriad Pro" charset="0"/>
              </a:rPr>
              <a:t> over the course of a set of assessments. As the two case studies are separate then you would not necessarily expect them to be assessed together, which is why </a:t>
            </a:r>
            <a:r>
              <a:rPr lang="en-GB" sz="1400" dirty="0" smtClean="0">
                <a:solidFill>
                  <a:srgbClr val="00B0F0"/>
                </a:solidFill>
                <a:latin typeface="Myriad Pro" charset="0"/>
                <a:ea typeface="Myriad Pro" charset="0"/>
                <a:cs typeface="Myriad Pro" charset="0"/>
              </a:rPr>
              <a:t>application of knowledge and understanding</a:t>
            </a:r>
            <a:r>
              <a:rPr lang="en-GB" sz="1400" dirty="0" smtClean="0">
                <a:solidFill>
                  <a:srgbClr val="1F224E"/>
                </a:solidFill>
                <a:latin typeface="Myriad Pro" charset="0"/>
                <a:ea typeface="Myriad Pro" charset="0"/>
                <a:cs typeface="Myriad Pro" charset="0"/>
              </a:rPr>
              <a:t> is required.</a:t>
            </a:r>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pPr marL="0" indent="0">
              <a:buNone/>
            </a:pPr>
            <a:r>
              <a:rPr lang="en-US" sz="1400" dirty="0">
                <a:solidFill>
                  <a:srgbClr val="1F224E"/>
                </a:solidFill>
                <a:latin typeface="Myriad Pro" charset="0"/>
                <a:ea typeface="Myriad Pro" charset="0"/>
                <a:cs typeface="Myriad Pro" charset="0"/>
              </a:rPr>
              <a:t>The asterisk (*) shows that ‘Quality of extended response’ will be assessed in this question </a:t>
            </a:r>
            <a:r>
              <a:rPr lang="en-GB" sz="1400" dirty="0">
                <a:solidFill>
                  <a:srgbClr val="1F224E"/>
                </a:solidFill>
                <a:latin typeface="Myriad Pro" charset="0"/>
                <a:ea typeface="Myriad Pro" charset="0"/>
                <a:cs typeface="Myriad Pro" charset="0"/>
              </a:rPr>
              <a:t>– you can find out more about the Quality of Extended Response descriptors on slide 9</a:t>
            </a:r>
            <a:r>
              <a:rPr lang="en-US" sz="1400" dirty="0">
                <a:solidFill>
                  <a:srgbClr val="1F224E"/>
                </a:solidFill>
                <a:latin typeface="Myriad Pro" charset="0"/>
                <a:ea typeface="Myriad Pro" charset="0"/>
                <a:cs typeface="Myriad Pro" charset="0"/>
              </a:rPr>
              <a:t>.</a:t>
            </a:r>
          </a:p>
          <a:p>
            <a:endParaRPr lang="en-GB" sz="2800" dirty="0">
              <a:latin typeface="Myriad Pro"/>
            </a:endParaRPr>
          </a:p>
        </p:txBody>
      </p:sp>
      <p:sp>
        <p:nvSpPr>
          <p:cNvPr id="4" name="Content Placeholder 2"/>
          <p:cNvSpPr txBox="1">
            <a:spLocks/>
          </p:cNvSpPr>
          <p:nvPr/>
        </p:nvSpPr>
        <p:spPr>
          <a:xfrm>
            <a:off x="550169" y="1196752"/>
            <a:ext cx="7982271" cy="720080"/>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a:t>‘</a:t>
            </a:r>
            <a:r>
              <a:rPr lang="en-US" sz="1600" dirty="0">
                <a:solidFill>
                  <a:schemeClr val="accent6"/>
                </a:solidFill>
              </a:rPr>
              <a:t>Tropical rainforests </a:t>
            </a:r>
            <a:r>
              <a:rPr lang="en-US" sz="1600" dirty="0"/>
              <a:t>experience </a:t>
            </a:r>
            <a:r>
              <a:rPr lang="en-US" sz="1600" u="sng" dirty="0">
                <a:solidFill>
                  <a:srgbClr val="00B0F0"/>
                </a:solidFill>
              </a:rPr>
              <a:t>greater</a:t>
            </a:r>
            <a:r>
              <a:rPr lang="en-US" sz="1600" dirty="0"/>
              <a:t> </a:t>
            </a:r>
            <a:r>
              <a:rPr lang="en-US" sz="1600" dirty="0">
                <a:solidFill>
                  <a:schemeClr val="accent6"/>
                </a:solidFill>
              </a:rPr>
              <a:t>threats</a:t>
            </a:r>
            <a:r>
              <a:rPr lang="en-US" sz="1600" dirty="0"/>
              <a:t> to their </a:t>
            </a:r>
            <a:r>
              <a:rPr lang="en-US" sz="1600" dirty="0">
                <a:solidFill>
                  <a:schemeClr val="accent6"/>
                </a:solidFill>
              </a:rPr>
              <a:t>biodiversity</a:t>
            </a:r>
            <a:r>
              <a:rPr lang="en-US" sz="1600" dirty="0"/>
              <a:t> than </a:t>
            </a:r>
            <a:r>
              <a:rPr lang="en-US" sz="1600" dirty="0">
                <a:solidFill>
                  <a:schemeClr val="accent6"/>
                </a:solidFill>
              </a:rPr>
              <a:t>coral reefs</a:t>
            </a:r>
            <a:r>
              <a:rPr lang="en-US" sz="1600" dirty="0"/>
              <a:t>.’ </a:t>
            </a:r>
            <a:endParaRPr lang="en-US" sz="1600" dirty="0" smtClean="0"/>
          </a:p>
          <a:p>
            <a:pPr marL="0" indent="0">
              <a:buNone/>
            </a:pPr>
            <a:r>
              <a:rPr lang="en-US" sz="1600" dirty="0" smtClean="0">
                <a:solidFill>
                  <a:srgbClr val="00B0F0"/>
                </a:solidFill>
              </a:rPr>
              <a:t>To </a:t>
            </a:r>
            <a:r>
              <a:rPr lang="en-US" sz="1600" dirty="0">
                <a:solidFill>
                  <a:srgbClr val="00B0F0"/>
                </a:solidFill>
              </a:rPr>
              <a:t>what extent do you agree with this statement</a:t>
            </a:r>
            <a:r>
              <a:rPr lang="en-US" sz="1600" dirty="0" smtClean="0">
                <a:solidFill>
                  <a:srgbClr val="00B0F0"/>
                </a:solidFill>
              </a:rPr>
              <a:t>?</a:t>
            </a:r>
            <a:endParaRPr lang="en-GB" sz="1000" dirty="0">
              <a:solidFill>
                <a:srgbClr val="00B0F0"/>
              </a:solidFill>
            </a:endParaRPr>
          </a:p>
        </p:txBody>
      </p:sp>
    </p:spTree>
    <p:extLst>
      <p:ext uri="{BB962C8B-B14F-4D97-AF65-F5344CB8AC3E}">
        <p14:creationId xmlns:p14="http://schemas.microsoft.com/office/powerpoint/2010/main" val="3828389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a:t>Question </a:t>
            </a:r>
            <a:r>
              <a:rPr lang="en-GB" dirty="0" smtClean="0"/>
              <a:t>1(e)* – </a:t>
            </a:r>
            <a:r>
              <a:rPr lang="en-GB" dirty="0"/>
              <a:t>The mark scheme</a:t>
            </a:r>
          </a:p>
        </p:txBody>
      </p:sp>
      <p:sp>
        <p:nvSpPr>
          <p:cNvPr id="3" name="Content Placeholder 2"/>
          <p:cNvSpPr>
            <a:spLocks noGrp="1"/>
          </p:cNvSpPr>
          <p:nvPr>
            <p:ph idx="4294967295"/>
          </p:nvPr>
        </p:nvSpPr>
        <p:spPr>
          <a:xfrm>
            <a:off x="539552" y="1052736"/>
            <a:ext cx="7992888" cy="4454525"/>
          </a:xfrm>
        </p:spPr>
        <p:txBody>
          <a:bodyPr>
            <a:normAutofit/>
          </a:bodyPr>
          <a:lstStyle/>
          <a:p>
            <a:pPr marL="0" indent="0">
              <a:buNone/>
            </a:pPr>
            <a:r>
              <a:rPr lang="en-GB" sz="1400" b="1" dirty="0">
                <a:solidFill>
                  <a:srgbClr val="1F224E"/>
                </a:solidFill>
                <a:latin typeface="Myriad Pro" charset="0"/>
                <a:ea typeface="Myriad Pro" charset="0"/>
                <a:cs typeface="Myriad Pro" charset="0"/>
              </a:rPr>
              <a:t>Level 3 (6–8 marks)</a:t>
            </a:r>
          </a:p>
          <a:p>
            <a:pPr marL="0" indent="0">
              <a:buNone/>
            </a:pPr>
            <a:r>
              <a:rPr lang="en-US" sz="1400" dirty="0">
                <a:solidFill>
                  <a:srgbClr val="1F224E"/>
                </a:solidFill>
                <a:latin typeface="Myriad Pro" charset="0"/>
                <a:ea typeface="Myriad Pro" charset="0"/>
                <a:cs typeface="Myriad Pro" charset="0"/>
              </a:rPr>
              <a:t>An answer at this level demonstrates </a:t>
            </a:r>
            <a:r>
              <a:rPr lang="en-US" sz="1400" b="1" dirty="0">
                <a:solidFill>
                  <a:srgbClr val="1F224E"/>
                </a:solidFill>
                <a:latin typeface="Myriad Pro" charset="0"/>
                <a:ea typeface="Myriad Pro" charset="0"/>
                <a:cs typeface="Myriad Pro" charset="0"/>
              </a:rPr>
              <a:t>thorough</a:t>
            </a:r>
            <a:r>
              <a:rPr lang="en-US" sz="1400" dirty="0">
                <a:solidFill>
                  <a:srgbClr val="1F224E"/>
                </a:solidFill>
                <a:latin typeface="Myriad Pro" charset="0"/>
                <a:ea typeface="Myriad Pro" charset="0"/>
                <a:cs typeface="Myriad Pro" charset="0"/>
              </a:rPr>
              <a:t> </a:t>
            </a:r>
            <a:r>
              <a:rPr lang="en-US" sz="1400" dirty="0">
                <a:solidFill>
                  <a:schemeClr val="accent6"/>
                </a:solidFill>
                <a:latin typeface="Myriad Pro" charset="0"/>
                <a:ea typeface="Myriad Pro" charset="0"/>
                <a:cs typeface="Myriad Pro" charset="0"/>
              </a:rPr>
              <a:t>understanding</a:t>
            </a:r>
            <a:r>
              <a:rPr lang="en-US" sz="1400" dirty="0">
                <a:solidFill>
                  <a:srgbClr val="1F224E"/>
                </a:solidFill>
                <a:latin typeface="Myriad Pro" charset="0"/>
                <a:ea typeface="Myriad Pro" charset="0"/>
                <a:cs typeface="Myriad Pro" charset="0"/>
              </a:rPr>
              <a:t> of threats to biodiversity in tropical rainforests and coral reefs </a:t>
            </a:r>
            <a:r>
              <a:rPr lang="en-US" sz="1400" dirty="0">
                <a:solidFill>
                  <a:schemeClr val="accent6"/>
                </a:solidFill>
                <a:latin typeface="Myriad Pro" charset="0"/>
                <a:ea typeface="Myriad Pro" charset="0"/>
                <a:cs typeface="Myriad Pro" charset="0"/>
              </a:rPr>
              <a:t>(AO2) </a:t>
            </a:r>
            <a:r>
              <a:rPr lang="en-US" sz="1400" dirty="0">
                <a:solidFill>
                  <a:srgbClr val="1F224E"/>
                </a:solidFill>
                <a:latin typeface="Myriad Pro" charset="0"/>
                <a:ea typeface="Myriad Pro" charset="0"/>
                <a:cs typeface="Myriad Pro" charset="0"/>
              </a:rPr>
              <a:t>and </a:t>
            </a:r>
            <a:r>
              <a:rPr lang="en-US" sz="1400" b="1" dirty="0">
                <a:solidFill>
                  <a:srgbClr val="1F224E"/>
                </a:solidFill>
                <a:latin typeface="Myriad Pro" charset="0"/>
                <a:ea typeface="Myriad Pro" charset="0"/>
                <a:cs typeface="Myriad Pro" charset="0"/>
              </a:rPr>
              <a:t>reasonable</a:t>
            </a:r>
            <a:r>
              <a:rPr lang="en-US" sz="1400" dirty="0">
                <a:solidFill>
                  <a:srgbClr val="1F224E"/>
                </a:solidFill>
                <a:latin typeface="Myriad Pro" charset="0"/>
                <a:ea typeface="Myriad Pro" charset="0"/>
                <a:cs typeface="Myriad Pro" charset="0"/>
              </a:rPr>
              <a:t> </a:t>
            </a:r>
            <a:r>
              <a:rPr lang="en-US" sz="1400" dirty="0">
                <a:solidFill>
                  <a:srgbClr val="00B0F0"/>
                </a:solidFill>
                <a:latin typeface="Myriad Pro" charset="0"/>
                <a:ea typeface="Myriad Pro" charset="0"/>
                <a:cs typeface="Myriad Pro" charset="0"/>
              </a:rPr>
              <a:t>analysis</a:t>
            </a:r>
            <a:r>
              <a:rPr lang="en-US" sz="1400" dirty="0">
                <a:solidFill>
                  <a:srgbClr val="1F224E"/>
                </a:solidFill>
                <a:latin typeface="Myriad Pro" charset="0"/>
                <a:ea typeface="Myriad Pro" charset="0"/>
                <a:cs typeface="Myriad Pro" charset="0"/>
              </a:rPr>
              <a:t> in comparing the threats to biodiversity between tropical rainforests and coral reefs </a:t>
            </a:r>
            <a:r>
              <a:rPr lang="en-US" sz="1400" dirty="0">
                <a:solidFill>
                  <a:srgbClr val="00B0F0"/>
                </a:solidFill>
                <a:latin typeface="Myriad Pro" charset="0"/>
                <a:ea typeface="Myriad Pro" charset="0"/>
                <a:cs typeface="Myriad Pro" charset="0"/>
              </a:rPr>
              <a:t>(AO3)</a:t>
            </a:r>
            <a:r>
              <a:rPr lang="en-US" sz="1400" dirty="0">
                <a:solidFill>
                  <a:srgbClr val="1F224E"/>
                </a:solidFill>
                <a:latin typeface="Myriad Pro" charset="0"/>
                <a:ea typeface="Myriad Pro" charset="0"/>
                <a:cs typeface="Myriad Pro" charset="0"/>
              </a:rPr>
              <a:t>. There will be a </a:t>
            </a:r>
            <a:r>
              <a:rPr lang="en-US" sz="1400" b="1" dirty="0">
                <a:solidFill>
                  <a:srgbClr val="1F224E"/>
                </a:solidFill>
                <a:latin typeface="Myriad Pro" charset="0"/>
                <a:ea typeface="Myriad Pro" charset="0"/>
                <a:cs typeface="Myriad Pro" charset="0"/>
              </a:rPr>
              <a:t>thorough</a:t>
            </a:r>
            <a:r>
              <a:rPr lang="en-US" sz="1400" dirty="0">
                <a:solidFill>
                  <a:srgbClr val="1F224E"/>
                </a:solidFill>
                <a:latin typeface="Myriad Pro" charset="0"/>
                <a:ea typeface="Myriad Pro" charset="0"/>
                <a:cs typeface="Myriad Pro" charset="0"/>
              </a:rPr>
              <a:t> </a:t>
            </a:r>
            <a:r>
              <a:rPr lang="en-US" sz="1400" dirty="0" err="1">
                <a:solidFill>
                  <a:srgbClr val="00B0F0"/>
                </a:solidFill>
                <a:latin typeface="Myriad Pro" charset="0"/>
                <a:ea typeface="Myriad Pro" charset="0"/>
                <a:cs typeface="Myriad Pro" charset="0"/>
              </a:rPr>
              <a:t>judgement</a:t>
            </a:r>
            <a:r>
              <a:rPr lang="en-US" sz="1400" dirty="0">
                <a:solidFill>
                  <a:srgbClr val="00B0F0"/>
                </a:solidFill>
                <a:latin typeface="Myriad Pro" charset="0"/>
                <a:ea typeface="Myriad Pro" charset="0"/>
                <a:cs typeface="Myriad Pro" charset="0"/>
              </a:rPr>
              <a:t> </a:t>
            </a:r>
            <a:r>
              <a:rPr lang="en-US" sz="1400" dirty="0">
                <a:solidFill>
                  <a:srgbClr val="1F224E"/>
                </a:solidFill>
                <a:latin typeface="Myriad Pro" charset="0"/>
                <a:ea typeface="Myriad Pro" charset="0"/>
                <a:cs typeface="Myriad Pro" charset="0"/>
              </a:rPr>
              <a:t>of the extent to which the statement is agreed with </a:t>
            </a:r>
            <a:r>
              <a:rPr lang="en-US" sz="1400" dirty="0">
                <a:solidFill>
                  <a:srgbClr val="00B0F0"/>
                </a:solidFill>
                <a:latin typeface="Myriad Pro" charset="0"/>
                <a:ea typeface="Myriad Pro" charset="0"/>
                <a:cs typeface="Myriad Pro" charset="0"/>
              </a:rPr>
              <a:t>(AO3)</a:t>
            </a:r>
            <a:r>
              <a:rPr lang="en-US" sz="1400" dirty="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 </a:t>
            </a:r>
          </a:p>
          <a:p>
            <a:pPr marL="0" indent="0">
              <a:buNone/>
            </a:pPr>
            <a:r>
              <a:rPr lang="en-US" sz="1400" dirty="0">
                <a:solidFill>
                  <a:srgbClr val="1F224E"/>
                </a:solidFill>
                <a:latin typeface="Myriad Pro" charset="0"/>
                <a:ea typeface="Myriad Pro" charset="0"/>
                <a:cs typeface="Myriad Pro" charset="0"/>
              </a:rPr>
              <a:t>This will be shown by including </a:t>
            </a:r>
            <a:r>
              <a:rPr lang="en-US" sz="1400" b="1" dirty="0">
                <a:solidFill>
                  <a:srgbClr val="1F224E"/>
                </a:solidFill>
                <a:latin typeface="Myriad Pro" charset="0"/>
                <a:ea typeface="Myriad Pro" charset="0"/>
                <a:cs typeface="Myriad Pro" charset="0"/>
              </a:rPr>
              <a:t>well-developed</a:t>
            </a:r>
            <a:r>
              <a:rPr lang="en-US" sz="1400" dirty="0">
                <a:solidFill>
                  <a:srgbClr val="1F224E"/>
                </a:solidFill>
                <a:latin typeface="Myriad Pro" charset="0"/>
                <a:ea typeface="Myriad Pro" charset="0"/>
                <a:cs typeface="Myriad Pro" charset="0"/>
              </a:rPr>
              <a:t> ideas </a:t>
            </a:r>
            <a:r>
              <a:rPr lang="en-US" sz="1400" b="1" dirty="0">
                <a:solidFill>
                  <a:srgbClr val="1F224E"/>
                </a:solidFill>
                <a:latin typeface="Myriad Pro" charset="0"/>
                <a:ea typeface="Myriad Pro" charset="0"/>
                <a:cs typeface="Myriad Pro" charset="0"/>
              </a:rPr>
              <a:t>both</a:t>
            </a:r>
            <a:r>
              <a:rPr lang="en-US" sz="1400" dirty="0">
                <a:solidFill>
                  <a:srgbClr val="1F224E"/>
                </a:solidFill>
                <a:latin typeface="Myriad Pro" charset="0"/>
                <a:ea typeface="Myriad Pro" charset="0"/>
                <a:cs typeface="Myriad Pro" charset="0"/>
              </a:rPr>
              <a:t> about the threats to the biodiversity of tropical rainforests and coral reefs </a:t>
            </a:r>
            <a:r>
              <a:rPr lang="en-US" sz="1400" b="1" dirty="0">
                <a:solidFill>
                  <a:srgbClr val="1F224E"/>
                </a:solidFill>
                <a:latin typeface="Myriad Pro" charset="0"/>
                <a:ea typeface="Myriad Pro" charset="0"/>
                <a:cs typeface="Myriad Pro" charset="0"/>
              </a:rPr>
              <a:t>and</a:t>
            </a:r>
            <a:r>
              <a:rPr lang="en-US" sz="1400" dirty="0">
                <a:solidFill>
                  <a:srgbClr val="1F224E"/>
                </a:solidFill>
                <a:latin typeface="Myriad Pro" charset="0"/>
                <a:ea typeface="Myriad Pro" charset="0"/>
                <a:cs typeface="Myriad Pro" charset="0"/>
              </a:rPr>
              <a:t> how far the threats are greater in tropical rainforests.</a:t>
            </a:r>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pPr marL="0" indent="0">
              <a:buNone/>
            </a:pPr>
            <a:r>
              <a:rPr lang="en-GB" sz="1400" b="1" dirty="0">
                <a:solidFill>
                  <a:srgbClr val="1F224E"/>
                </a:solidFill>
                <a:latin typeface="Myriad Pro" charset="0"/>
                <a:ea typeface="Myriad Pro" charset="0"/>
                <a:cs typeface="Myriad Pro" charset="0"/>
              </a:rPr>
              <a:t>Level 2 (</a:t>
            </a:r>
            <a:r>
              <a:rPr lang="en-GB" sz="1400" b="1" dirty="0" smtClean="0">
                <a:solidFill>
                  <a:srgbClr val="1F224E"/>
                </a:solidFill>
                <a:latin typeface="Myriad Pro" charset="0"/>
                <a:ea typeface="Myriad Pro" charset="0"/>
                <a:cs typeface="Myriad Pro" charset="0"/>
              </a:rPr>
              <a:t>3–5 </a:t>
            </a:r>
            <a:r>
              <a:rPr lang="en-GB" sz="1400" b="1" dirty="0">
                <a:solidFill>
                  <a:srgbClr val="1F224E"/>
                </a:solidFill>
                <a:latin typeface="Myriad Pro" charset="0"/>
                <a:ea typeface="Myriad Pro" charset="0"/>
                <a:cs typeface="Myriad Pro" charset="0"/>
              </a:rPr>
              <a:t>marks) </a:t>
            </a:r>
            <a:r>
              <a:rPr lang="en-GB" sz="1400" dirty="0">
                <a:solidFill>
                  <a:srgbClr val="1F224E"/>
                </a:solidFill>
                <a:latin typeface="Myriad Pro" charset="0"/>
                <a:ea typeface="Myriad Pro" charset="0"/>
                <a:cs typeface="Myriad Pro" charset="0"/>
              </a:rPr>
              <a:t>looks for the same focuses in answers but with </a:t>
            </a:r>
            <a:r>
              <a:rPr lang="en-GB" sz="1400" b="1" dirty="0">
                <a:solidFill>
                  <a:srgbClr val="1F224E"/>
                </a:solidFill>
                <a:latin typeface="Myriad Pro" charset="0"/>
                <a:ea typeface="Myriad Pro" charset="0"/>
                <a:cs typeface="Myriad Pro" charset="0"/>
              </a:rPr>
              <a:t>reasonable</a:t>
            </a:r>
            <a:r>
              <a:rPr lang="en-GB" sz="1400" dirty="0">
                <a:solidFill>
                  <a:srgbClr val="1F224E"/>
                </a:solidFill>
                <a:latin typeface="Myriad Pro" charset="0"/>
                <a:ea typeface="Myriad Pro" charset="0"/>
                <a:cs typeface="Myriad Pro" charset="0"/>
              </a:rPr>
              <a:t> </a:t>
            </a:r>
            <a:r>
              <a:rPr lang="en-GB" sz="1400" dirty="0">
                <a:solidFill>
                  <a:schemeClr val="accent6"/>
                </a:solidFill>
                <a:latin typeface="Myriad Pro" charset="0"/>
                <a:ea typeface="Myriad Pro" charset="0"/>
                <a:cs typeface="Myriad Pro" charset="0"/>
              </a:rPr>
              <a:t>understanding</a:t>
            </a:r>
            <a:r>
              <a:rPr lang="en-GB" sz="1400" dirty="0">
                <a:solidFill>
                  <a:srgbClr val="1F224E"/>
                </a:solidFill>
                <a:latin typeface="Myriad Pro" charset="0"/>
                <a:ea typeface="Myriad Pro" charset="0"/>
                <a:cs typeface="Myriad Pro" charset="0"/>
              </a:rPr>
              <a:t> and </a:t>
            </a:r>
            <a:r>
              <a:rPr lang="en-GB" sz="1400" dirty="0" smtClean="0">
                <a:solidFill>
                  <a:srgbClr val="00B0F0"/>
                </a:solidFill>
                <a:latin typeface="Myriad Pro" charset="0"/>
                <a:ea typeface="Myriad Pro" charset="0"/>
                <a:cs typeface="Myriad Pro" charset="0"/>
              </a:rPr>
              <a:t>judgement</a:t>
            </a:r>
            <a:r>
              <a:rPr lang="en-GB" sz="1400" dirty="0" smtClean="0">
                <a:solidFill>
                  <a:srgbClr val="1F224E"/>
                </a:solidFill>
                <a:latin typeface="Myriad Pro" charset="0"/>
                <a:ea typeface="Myriad Pro" charset="0"/>
                <a:cs typeface="Myriad Pro" charset="0"/>
              </a:rPr>
              <a:t> but only </a:t>
            </a:r>
            <a:r>
              <a:rPr lang="en-GB" sz="1400" b="1" dirty="0" smtClean="0">
                <a:solidFill>
                  <a:srgbClr val="1F224E"/>
                </a:solidFill>
                <a:latin typeface="Myriad Pro" charset="0"/>
                <a:ea typeface="Myriad Pro" charset="0"/>
                <a:cs typeface="Myriad Pro" charset="0"/>
              </a:rPr>
              <a:t>basic</a:t>
            </a:r>
            <a:r>
              <a:rPr lang="en-GB" sz="1400" dirty="0" smtClean="0">
                <a:solidFill>
                  <a:srgbClr val="1F224E"/>
                </a:solidFill>
                <a:latin typeface="Myriad Pro" charset="0"/>
                <a:ea typeface="Myriad Pro" charset="0"/>
                <a:cs typeface="Myriad Pro" charset="0"/>
              </a:rPr>
              <a:t> </a:t>
            </a:r>
            <a:r>
              <a:rPr lang="en-GB" sz="1400" dirty="0" smtClean="0">
                <a:solidFill>
                  <a:srgbClr val="00B0F0"/>
                </a:solidFill>
                <a:latin typeface="Myriad Pro" charset="0"/>
                <a:ea typeface="Myriad Pro" charset="0"/>
                <a:cs typeface="Myriad Pro" charset="0"/>
              </a:rPr>
              <a:t>analysis </a:t>
            </a:r>
            <a:r>
              <a:rPr lang="en-GB" sz="1400" dirty="0" smtClean="0">
                <a:solidFill>
                  <a:srgbClr val="1F224E"/>
                </a:solidFill>
                <a:latin typeface="Myriad Pro" charset="0"/>
                <a:ea typeface="Myriad Pro" charset="0"/>
                <a:cs typeface="Myriad Pro" charset="0"/>
              </a:rPr>
              <a:t>through </a:t>
            </a:r>
            <a:r>
              <a:rPr lang="en-GB" sz="1400" b="1" dirty="0">
                <a:solidFill>
                  <a:srgbClr val="1F224E"/>
                </a:solidFill>
                <a:latin typeface="Myriad Pro" charset="0"/>
                <a:ea typeface="Myriad Pro" charset="0"/>
                <a:cs typeface="Myriad Pro" charset="0"/>
              </a:rPr>
              <a:t>developed</a:t>
            </a: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ideas.</a:t>
            </a:r>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pPr marL="0" indent="0">
              <a:buNone/>
            </a:pPr>
            <a:r>
              <a:rPr lang="en-GB" sz="1400" b="1" dirty="0">
                <a:solidFill>
                  <a:srgbClr val="1F224E"/>
                </a:solidFill>
                <a:latin typeface="Myriad Pro" charset="0"/>
                <a:ea typeface="Myriad Pro" charset="0"/>
                <a:cs typeface="Myriad Pro" charset="0"/>
              </a:rPr>
              <a:t>Level 1 (</a:t>
            </a:r>
            <a:r>
              <a:rPr lang="en-GB" sz="1400" b="1" dirty="0" smtClean="0">
                <a:solidFill>
                  <a:srgbClr val="1F224E"/>
                </a:solidFill>
                <a:latin typeface="Myriad Pro" charset="0"/>
                <a:ea typeface="Myriad Pro" charset="0"/>
                <a:cs typeface="Myriad Pro" charset="0"/>
              </a:rPr>
              <a:t>1–2 </a:t>
            </a:r>
            <a:r>
              <a:rPr lang="en-GB" sz="1400" b="1" dirty="0">
                <a:solidFill>
                  <a:srgbClr val="1F224E"/>
                </a:solidFill>
                <a:latin typeface="Myriad Pro" charset="0"/>
                <a:ea typeface="Myriad Pro" charset="0"/>
                <a:cs typeface="Myriad Pro" charset="0"/>
              </a:rPr>
              <a:t>marks) </a:t>
            </a:r>
            <a:r>
              <a:rPr lang="en-GB" sz="1400" dirty="0">
                <a:solidFill>
                  <a:srgbClr val="1F224E"/>
                </a:solidFill>
                <a:latin typeface="Myriad Pro" charset="0"/>
                <a:ea typeface="Myriad Pro" charset="0"/>
                <a:cs typeface="Myriad Pro" charset="0"/>
              </a:rPr>
              <a:t>looks for the same focuses in answers but with </a:t>
            </a:r>
            <a:r>
              <a:rPr lang="en-GB" sz="1400" b="1" dirty="0" smtClean="0">
                <a:solidFill>
                  <a:srgbClr val="1F224E"/>
                </a:solidFill>
                <a:latin typeface="Myriad Pro" charset="0"/>
                <a:ea typeface="Myriad Pro" charset="0"/>
                <a:cs typeface="Myriad Pro" charset="0"/>
              </a:rPr>
              <a:t>basic </a:t>
            </a:r>
            <a:r>
              <a:rPr lang="en-GB" sz="1400" dirty="0" smtClean="0">
                <a:solidFill>
                  <a:schemeClr val="accent6"/>
                </a:solidFill>
                <a:latin typeface="Myriad Pro" charset="0"/>
                <a:ea typeface="Myriad Pro" charset="0"/>
                <a:cs typeface="Myriad Pro" charset="0"/>
              </a:rPr>
              <a:t>understanding</a:t>
            </a:r>
            <a:r>
              <a:rPr lang="en-GB" sz="1400" dirty="0" smtClean="0">
                <a:solidFill>
                  <a:srgbClr val="1F224E"/>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and </a:t>
            </a:r>
            <a:r>
              <a:rPr lang="en-GB" sz="1400" dirty="0">
                <a:solidFill>
                  <a:srgbClr val="00B0F0"/>
                </a:solidFill>
                <a:latin typeface="Myriad Pro" charset="0"/>
                <a:ea typeface="Myriad Pro" charset="0"/>
                <a:cs typeface="Myriad Pro" charset="0"/>
              </a:rPr>
              <a:t>judgement</a:t>
            </a:r>
            <a:r>
              <a:rPr lang="en-GB" sz="1400" dirty="0">
                <a:solidFill>
                  <a:srgbClr val="1F224E"/>
                </a:solidFill>
                <a:latin typeface="Myriad Pro" charset="0"/>
                <a:ea typeface="Myriad Pro" charset="0"/>
                <a:cs typeface="Myriad Pro" charset="0"/>
              </a:rPr>
              <a:t> through </a:t>
            </a:r>
            <a:r>
              <a:rPr lang="en-GB" sz="1400" b="1" dirty="0">
                <a:solidFill>
                  <a:srgbClr val="1F224E"/>
                </a:solidFill>
                <a:latin typeface="Myriad Pro" charset="0"/>
                <a:ea typeface="Myriad Pro" charset="0"/>
                <a:cs typeface="Myriad Pro" charset="0"/>
              </a:rPr>
              <a:t>simple </a:t>
            </a:r>
            <a:r>
              <a:rPr lang="en-GB" sz="1400" dirty="0">
                <a:solidFill>
                  <a:srgbClr val="1F224E"/>
                </a:solidFill>
                <a:latin typeface="Myriad Pro" charset="0"/>
                <a:ea typeface="Myriad Pro" charset="0"/>
                <a:cs typeface="Myriad Pro" charset="0"/>
              </a:rPr>
              <a:t>ideas </a:t>
            </a:r>
            <a:r>
              <a:rPr lang="en-GB" sz="1400" dirty="0" smtClean="0">
                <a:solidFill>
                  <a:srgbClr val="1F224E"/>
                </a:solidFill>
                <a:latin typeface="Myriad Pro" charset="0"/>
                <a:ea typeface="Myriad Pro" charset="0"/>
                <a:cs typeface="Myriad Pro" charset="0"/>
              </a:rPr>
              <a:t>but </a:t>
            </a:r>
            <a:r>
              <a:rPr lang="en-GB" sz="1400" b="1" dirty="0" smtClean="0">
                <a:solidFill>
                  <a:srgbClr val="1F224E"/>
                </a:solidFill>
                <a:latin typeface="Myriad Pro" charset="0"/>
                <a:ea typeface="Myriad Pro" charset="0"/>
                <a:cs typeface="Myriad Pro" charset="0"/>
              </a:rPr>
              <a:t>no </a:t>
            </a:r>
            <a:r>
              <a:rPr lang="en-GB" sz="1400" dirty="0" smtClean="0">
                <a:solidFill>
                  <a:srgbClr val="00B0F0"/>
                </a:solidFill>
                <a:latin typeface="Myriad Pro" charset="0"/>
                <a:ea typeface="Myriad Pro" charset="0"/>
                <a:cs typeface="Myriad Pro" charset="0"/>
              </a:rPr>
              <a:t>analysis</a:t>
            </a:r>
            <a:r>
              <a:rPr lang="en-GB" sz="1400" dirty="0" smtClean="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a:p>
            <a:endParaRPr lang="en-GB" sz="1400" dirty="0">
              <a:latin typeface="Myriad Pro"/>
            </a:endParaRPr>
          </a:p>
        </p:txBody>
      </p:sp>
      <p:sp>
        <p:nvSpPr>
          <p:cNvPr id="4" name="TextBox 3"/>
          <p:cNvSpPr txBox="1"/>
          <p:nvPr/>
        </p:nvSpPr>
        <p:spPr>
          <a:xfrm>
            <a:off x="2771800" y="4797152"/>
            <a:ext cx="6042518" cy="523220"/>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‘Quality of extended response’ is assessed within each level – you can find out more about the Quality of Extended Response descriptors on slide 9.</a:t>
            </a:r>
            <a:endParaRPr lang="en-US"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900350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143000"/>
          </a:xfrm>
        </p:spPr>
        <p:txBody>
          <a:bodyPr/>
          <a:lstStyle/>
          <a:p>
            <a:r>
              <a:rPr lang="en-US" dirty="0" smtClean="0"/>
              <a:t>J383/02 The World Around Us</a:t>
            </a:r>
            <a:endParaRPr lang="en-GB" dirty="0"/>
          </a:p>
        </p:txBody>
      </p:sp>
      <p:sp>
        <p:nvSpPr>
          <p:cNvPr id="5" name="Content Placeholder 4"/>
          <p:cNvSpPr>
            <a:spLocks noGrp="1"/>
          </p:cNvSpPr>
          <p:nvPr>
            <p:ph idx="1"/>
          </p:nvPr>
        </p:nvSpPr>
        <p:spPr>
          <a:xfrm>
            <a:off x="467544" y="1268760"/>
            <a:ext cx="8229600" cy="4277652"/>
          </a:xfrm>
        </p:spPr>
        <p:txBody>
          <a:bodyPr>
            <a:noAutofit/>
          </a:bodyPr>
          <a:lstStyle/>
          <a:p>
            <a:pPr marL="0" indent="0">
              <a:buNone/>
            </a:pPr>
            <a:r>
              <a:rPr lang="en-GB" sz="1600" dirty="0">
                <a:solidFill>
                  <a:srgbClr val="1F224E"/>
                </a:solidFill>
                <a:latin typeface="Myriad Pro" charset="0"/>
                <a:ea typeface="Myriad Pro" charset="0"/>
                <a:cs typeface="Myriad Pro" charset="0"/>
              </a:rPr>
              <a:t>Within the study of The World Around Us learners get the opportunity to </a:t>
            </a:r>
            <a:r>
              <a:rPr lang="en-US" sz="1600" dirty="0">
                <a:solidFill>
                  <a:srgbClr val="1F224E"/>
                </a:solidFill>
                <a:latin typeface="Myriad Pro" charset="0"/>
                <a:ea typeface="Myriad Pro" charset="0"/>
                <a:cs typeface="Myriad Pro" charset="0"/>
              </a:rPr>
              <a:t>explore the complexities of the planet and the interconnections that take place</a:t>
            </a:r>
            <a:r>
              <a:rPr lang="en-GB" sz="1600" dirty="0">
                <a:solidFill>
                  <a:srgbClr val="1F224E"/>
                </a:solidFill>
                <a:latin typeface="Myriad Pro" charset="0"/>
                <a:ea typeface="Myriad Pro" charset="0"/>
                <a:cs typeface="Myriad Pro" charset="0"/>
              </a:rPr>
              <a:t>.</a:t>
            </a:r>
          </a:p>
          <a:p>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There will be study of </a:t>
            </a:r>
            <a:r>
              <a:rPr lang="en-US" sz="1600" dirty="0">
                <a:solidFill>
                  <a:srgbClr val="1F224E"/>
                </a:solidFill>
                <a:latin typeface="Myriad Pro" charset="0"/>
                <a:ea typeface="Myriad Pro" charset="0"/>
                <a:cs typeface="Myriad Pro" charset="0"/>
              </a:rPr>
              <a:t>ecosystems of the planet, global development and the people who live on the planet, and some of the environmental challenges that the world faces</a:t>
            </a:r>
            <a:r>
              <a:rPr lang="en-GB" sz="1600" dirty="0">
                <a:solidFill>
                  <a:srgbClr val="1F224E"/>
                </a:solidFill>
                <a:latin typeface="Myriad Pro" charset="0"/>
                <a:ea typeface="Myriad Pro" charset="0"/>
                <a:cs typeface="Myriad Pro" charset="0"/>
              </a:rPr>
              <a:t>.</a:t>
            </a:r>
          </a:p>
          <a:p>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But what will the assessments look like?</a:t>
            </a:r>
          </a:p>
          <a:p>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This guide will give you an understanding of the format and structure of the exam, an insight into the assessment objectives and a question by question explanation of the sample assessment for J383/02 The World Around Us. This guide can also be used with your students to support revision.</a:t>
            </a:r>
          </a:p>
          <a:p>
            <a:endParaRPr lang="en-GB" sz="2000" dirty="0">
              <a:latin typeface="Myriad Pro"/>
            </a:endParaRPr>
          </a:p>
        </p:txBody>
      </p:sp>
    </p:spTree>
    <p:extLst>
      <p:ext uri="{BB962C8B-B14F-4D97-AF65-F5344CB8AC3E}">
        <p14:creationId xmlns:p14="http://schemas.microsoft.com/office/powerpoint/2010/main" val="1081007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a:t>Question </a:t>
            </a:r>
            <a:r>
              <a:rPr lang="en-GB" dirty="0" smtClean="0"/>
              <a:t>1(e)* </a:t>
            </a:r>
            <a:r>
              <a:rPr lang="en-GB" dirty="0"/>
              <a:t>– The mark scheme</a:t>
            </a:r>
          </a:p>
        </p:txBody>
      </p:sp>
      <p:sp>
        <p:nvSpPr>
          <p:cNvPr id="3" name="Content Placeholder 2"/>
          <p:cNvSpPr>
            <a:spLocks noGrp="1"/>
          </p:cNvSpPr>
          <p:nvPr>
            <p:ph idx="4294967295"/>
          </p:nvPr>
        </p:nvSpPr>
        <p:spPr>
          <a:xfrm>
            <a:off x="395535" y="1124744"/>
            <a:ext cx="8206209" cy="4454525"/>
          </a:xfrm>
        </p:spPr>
        <p:txBody>
          <a:bodyPr/>
          <a:lstStyle/>
          <a:p>
            <a:pPr marL="0" indent="0">
              <a:buNone/>
            </a:pPr>
            <a:r>
              <a:rPr lang="en-GB" sz="1200" dirty="0" smtClean="0">
                <a:solidFill>
                  <a:srgbClr val="1F224E"/>
                </a:solidFill>
                <a:latin typeface="Myriad Pro" charset="0"/>
                <a:ea typeface="Myriad Pro" charset="0"/>
                <a:cs typeface="Myriad Pro" charset="0"/>
              </a:rPr>
              <a:t>Threats must focus on biodiversity and could include (for example) tourism, farming, population increase, pollution, mining, climate change, sedimentation, overfishing, habitat loss, resource consumption and environmental degradation – but any threat to biodiversity could be included. Comparisons of the threats could include similarities (e.g. tourism, farming, pollution) and differences (e.g. climate change, sedimentation, overfishing) could be discussed, and the judgement element could include discussion of rates and severity of changes to biodiversity.</a:t>
            </a:r>
            <a:endParaRPr lang="en-GB" sz="1200" dirty="0">
              <a:solidFill>
                <a:srgbClr val="1F224E"/>
              </a:solidFill>
              <a:latin typeface="Myriad Pro" charset="0"/>
              <a:ea typeface="Myriad Pro" charset="0"/>
              <a:cs typeface="Myriad Pro" charset="0"/>
            </a:endParaRPr>
          </a:p>
          <a:p>
            <a:endParaRPr lang="en-GB" dirty="0">
              <a:latin typeface="Myriad Pro"/>
            </a:endParaRPr>
          </a:p>
        </p:txBody>
      </p:sp>
      <p:sp>
        <p:nvSpPr>
          <p:cNvPr id="4" name="TextBox 3"/>
          <p:cNvSpPr txBox="1"/>
          <p:nvPr/>
        </p:nvSpPr>
        <p:spPr>
          <a:xfrm>
            <a:off x="467544" y="2348880"/>
            <a:ext cx="4032447" cy="2862322"/>
          </a:xfrm>
          <a:prstGeom prst="rect">
            <a:avLst/>
          </a:prstGeom>
          <a:solidFill>
            <a:srgbClr val="ECECEC"/>
          </a:solidFill>
          <a:ln>
            <a:solidFill>
              <a:schemeClr val="tx1"/>
            </a:solidFill>
          </a:ln>
        </p:spPr>
        <p:txBody>
          <a:bodyPr wrap="square" rtlCol="0">
            <a:spAutoFit/>
          </a:bodyPr>
          <a:lstStyle/>
          <a:p>
            <a:r>
              <a:rPr lang="en-GB" sz="1200" dirty="0">
                <a:solidFill>
                  <a:srgbClr val="1F224E"/>
                </a:solidFill>
                <a:latin typeface="Myriad Pro" charset="0"/>
                <a:ea typeface="Myriad Pro" charset="0"/>
                <a:cs typeface="Myriad Pro" charset="0"/>
              </a:rPr>
              <a:t>Examples of </a:t>
            </a:r>
            <a:r>
              <a:rPr lang="en-GB" sz="1200" b="1" dirty="0">
                <a:solidFill>
                  <a:srgbClr val="1F224E"/>
                </a:solidFill>
                <a:latin typeface="Myriad Pro" charset="0"/>
                <a:ea typeface="Myriad Pro" charset="0"/>
                <a:cs typeface="Myriad Pro" charset="0"/>
              </a:rPr>
              <a:t>well-developed</a:t>
            </a:r>
            <a:r>
              <a:rPr lang="en-GB" sz="1200" dirty="0">
                <a:solidFill>
                  <a:srgbClr val="1F224E"/>
                </a:solidFill>
                <a:latin typeface="Myriad Pro" charset="0"/>
                <a:ea typeface="Myriad Pro" charset="0"/>
                <a:cs typeface="Myriad Pro" charset="0"/>
              </a:rPr>
              <a:t> ideas:</a:t>
            </a:r>
          </a:p>
          <a:p>
            <a:r>
              <a:rPr lang="en-US" sz="1200" dirty="0">
                <a:solidFill>
                  <a:srgbClr val="00B0F0"/>
                </a:solidFill>
                <a:latin typeface="Myriad Pro" charset="0"/>
                <a:ea typeface="Myriad Pro" charset="0"/>
                <a:cs typeface="Myriad Pro" charset="0"/>
              </a:rPr>
              <a:t>The threats to biodiversity in tropical rainforests are greater than those to coral reefs, </a:t>
            </a:r>
            <a:r>
              <a:rPr lang="en-US" sz="1200" dirty="0" smtClean="0">
                <a:solidFill>
                  <a:srgbClr val="00B0F0"/>
                </a:solidFill>
                <a:latin typeface="Myriad Pro" charset="0"/>
                <a:ea typeface="Myriad Pro" charset="0"/>
                <a:cs typeface="Myriad Pro" charset="0"/>
              </a:rPr>
              <a:t>with over half of the world’s tropical rainforest having been lost whilst the figure for coral reefs is nearer to 40%. </a:t>
            </a:r>
            <a:r>
              <a:rPr lang="en-US" sz="1200" dirty="0" smtClean="0">
                <a:solidFill>
                  <a:schemeClr val="accent6"/>
                </a:solidFill>
                <a:latin typeface="Myriad Pro" charset="0"/>
                <a:ea typeface="Myriad Pro" charset="0"/>
                <a:cs typeface="Myriad Pro" charset="0"/>
              </a:rPr>
              <a:t>The </a:t>
            </a:r>
            <a:r>
              <a:rPr lang="en-US" sz="1200" dirty="0">
                <a:solidFill>
                  <a:schemeClr val="accent6"/>
                </a:solidFill>
                <a:latin typeface="Myriad Pro" charset="0"/>
                <a:ea typeface="Myriad Pro" charset="0"/>
                <a:cs typeface="Myriad Pro" charset="0"/>
              </a:rPr>
              <a:t>scale of the mining, logging and farming in tropical rainforests creates a permanent impact due to habitat loss, leading to biodiversity loss.</a:t>
            </a:r>
            <a:r>
              <a:rPr lang="en-US" sz="1200" dirty="0">
                <a:solidFill>
                  <a:srgbClr val="1F224E"/>
                </a:solidFill>
                <a:latin typeface="Myriad Pro" charset="0"/>
                <a:ea typeface="Myriad Pro" charset="0"/>
                <a:cs typeface="Myriad Pro" charset="0"/>
              </a:rPr>
              <a:t> </a:t>
            </a:r>
            <a:r>
              <a:rPr lang="en-US" sz="1200" dirty="0">
                <a:solidFill>
                  <a:srgbClr val="00B0F0"/>
                </a:solidFill>
                <a:latin typeface="Myriad Pro" charset="0"/>
                <a:ea typeface="Myriad Pro" charset="0"/>
                <a:cs typeface="Myriad Pro" charset="0"/>
              </a:rPr>
              <a:t>The threats to biodiversity in coral reefs can be just as important as for tropical rainforests as they can still cause permanent change and species extinction, </a:t>
            </a:r>
            <a:r>
              <a:rPr lang="en-US" sz="1200" dirty="0">
                <a:solidFill>
                  <a:schemeClr val="accent6"/>
                </a:solidFill>
                <a:latin typeface="Myriad Pro" charset="0"/>
                <a:ea typeface="Myriad Pro" charset="0"/>
                <a:cs typeface="Myriad Pro" charset="0"/>
              </a:rPr>
              <a:t>such as through coral bleaching.</a:t>
            </a:r>
            <a:endParaRPr lang="en-GB" sz="1200" dirty="0">
              <a:solidFill>
                <a:schemeClr val="accent6"/>
              </a:solidFill>
              <a:latin typeface="Myriad Pro" charset="0"/>
              <a:ea typeface="Myriad Pro" charset="0"/>
              <a:cs typeface="Myriad Pro" charset="0"/>
            </a:endParaRPr>
          </a:p>
          <a:p>
            <a:r>
              <a:rPr lang="en-US" sz="1200" dirty="0">
                <a:solidFill>
                  <a:srgbClr val="00B0F0"/>
                </a:solidFill>
                <a:latin typeface="Myriad Pro" charset="0"/>
                <a:ea typeface="Myriad Pro" charset="0"/>
                <a:cs typeface="Myriad Pro" charset="0"/>
              </a:rPr>
              <a:t>Threats to biodiversity in tropical rainforests are better documented and so this may give the impression that they are greater, whereas we are learning more about coral reefs</a:t>
            </a:r>
            <a:r>
              <a:rPr lang="en-US" sz="1200" dirty="0" smtClean="0">
                <a:solidFill>
                  <a:srgbClr val="00B0F0"/>
                </a:solidFill>
                <a:latin typeface="Myriad Pro" charset="0"/>
                <a:ea typeface="Myriad Pro" charset="0"/>
                <a:cs typeface="Myriad Pro" charset="0"/>
              </a:rPr>
              <a:t>.</a:t>
            </a:r>
            <a:endParaRPr lang="en-GB" sz="1200" dirty="0">
              <a:solidFill>
                <a:srgbClr val="00B0F0"/>
              </a:solidFill>
              <a:latin typeface="Myriad Pro" charset="0"/>
              <a:ea typeface="Myriad Pro" charset="0"/>
              <a:cs typeface="Myriad Pro" charset="0"/>
            </a:endParaRPr>
          </a:p>
        </p:txBody>
      </p:sp>
      <p:sp>
        <p:nvSpPr>
          <p:cNvPr id="5" name="TextBox 4"/>
          <p:cNvSpPr txBox="1"/>
          <p:nvPr/>
        </p:nvSpPr>
        <p:spPr>
          <a:xfrm>
            <a:off x="4857328" y="3093060"/>
            <a:ext cx="3744416" cy="1015663"/>
          </a:xfrm>
          <a:prstGeom prst="rect">
            <a:avLst/>
          </a:prstGeom>
          <a:noFill/>
        </p:spPr>
        <p:txBody>
          <a:bodyPr wrap="square" rtlCol="0">
            <a:spAutoFit/>
          </a:bodyPr>
          <a:lstStyle/>
          <a:p>
            <a:pPr>
              <a:spcBef>
                <a:spcPct val="20000"/>
              </a:spcBef>
            </a:pPr>
            <a:r>
              <a:rPr lang="en-GB" sz="1200" dirty="0">
                <a:solidFill>
                  <a:srgbClr val="1F224E"/>
                </a:solidFill>
                <a:latin typeface="Myriad Pro" charset="0"/>
                <a:ea typeface="Myriad Pro" charset="0"/>
                <a:cs typeface="Myriad Pro" charset="0"/>
              </a:rPr>
              <a:t>This well-developed idea </a:t>
            </a:r>
            <a:r>
              <a:rPr lang="en-GB" sz="1200" dirty="0" smtClean="0">
                <a:solidFill>
                  <a:srgbClr val="1F224E"/>
                </a:solidFill>
                <a:latin typeface="Myriad Pro" charset="0"/>
                <a:ea typeface="Myriad Pro" charset="0"/>
                <a:cs typeface="Myriad Pro" charset="0"/>
              </a:rPr>
              <a:t>integrates </a:t>
            </a:r>
            <a:r>
              <a:rPr lang="en-GB" sz="1200" dirty="0" smtClean="0">
                <a:solidFill>
                  <a:schemeClr val="accent6"/>
                </a:solidFill>
                <a:latin typeface="Myriad Pro" charset="0"/>
                <a:ea typeface="Myriad Pro" charset="0"/>
                <a:cs typeface="Myriad Pro" charset="0"/>
              </a:rPr>
              <a:t>understanding</a:t>
            </a:r>
            <a:r>
              <a:rPr lang="en-GB" sz="1200" dirty="0" smtClean="0">
                <a:solidFill>
                  <a:srgbClr val="1F224E"/>
                </a:solidFill>
                <a:latin typeface="Myriad Pro" charset="0"/>
                <a:ea typeface="Myriad Pro" charset="0"/>
                <a:cs typeface="Myriad Pro" charset="0"/>
              </a:rPr>
              <a:t> of the threats to biodiversity with comments </a:t>
            </a:r>
            <a:r>
              <a:rPr lang="en-GB" sz="1200" dirty="0" smtClean="0">
                <a:solidFill>
                  <a:srgbClr val="00B0F0"/>
                </a:solidFill>
                <a:latin typeface="Myriad Pro" charset="0"/>
                <a:ea typeface="Myriad Pro" charset="0"/>
                <a:cs typeface="Myriad Pro" charset="0"/>
              </a:rPr>
              <a:t>comparing</a:t>
            </a:r>
            <a:r>
              <a:rPr lang="en-GB" sz="1200" dirty="0" smtClean="0">
                <a:solidFill>
                  <a:srgbClr val="1F224E"/>
                </a:solidFill>
                <a:latin typeface="Myriad Pro" charset="0"/>
                <a:ea typeface="Myriad Pro" charset="0"/>
                <a:cs typeface="Myriad Pro" charset="0"/>
              </a:rPr>
              <a:t> the threats to coral reefs and tropical rainforests – as well as including comments reflecting a </a:t>
            </a:r>
            <a:r>
              <a:rPr lang="en-GB" sz="1200" dirty="0" smtClean="0">
                <a:solidFill>
                  <a:srgbClr val="00B0F0"/>
                </a:solidFill>
                <a:latin typeface="Myriad Pro" charset="0"/>
                <a:ea typeface="Myriad Pro" charset="0"/>
                <a:cs typeface="Myriad Pro" charset="0"/>
              </a:rPr>
              <a:t>judgement</a:t>
            </a:r>
            <a:r>
              <a:rPr lang="en-GB" sz="1200" dirty="0" smtClean="0">
                <a:solidFill>
                  <a:srgbClr val="1F224E"/>
                </a:solidFill>
                <a:latin typeface="Myriad Pro" charset="0"/>
                <a:ea typeface="Myriad Pro" charset="0"/>
                <a:cs typeface="Myriad Pro" charset="0"/>
              </a:rPr>
              <a:t> as to the extent that the statement is agreed with.</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741619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2(a)(</a:t>
            </a:r>
            <a:r>
              <a:rPr lang="en-GB" dirty="0" err="1" smtClean="0"/>
              <a:t>i</a:t>
            </a:r>
            <a:r>
              <a:rPr lang="en-GB" dirty="0"/>
              <a:t>) – 1 mark</a:t>
            </a:r>
          </a:p>
        </p:txBody>
      </p:sp>
      <p:sp>
        <p:nvSpPr>
          <p:cNvPr id="3" name="Content Placeholder 2"/>
          <p:cNvSpPr>
            <a:spLocks noGrp="1"/>
          </p:cNvSpPr>
          <p:nvPr>
            <p:ph idx="4294967295"/>
          </p:nvPr>
        </p:nvSpPr>
        <p:spPr>
          <a:xfrm>
            <a:off x="467544" y="3498025"/>
            <a:ext cx="8229600" cy="1440160"/>
          </a:xfrm>
        </p:spPr>
        <p:txBody>
          <a:bodyPr>
            <a:normAutofit fontScale="85000" lnSpcReduction="20000"/>
          </a:bodyPr>
          <a:lstStyle/>
          <a:p>
            <a:pPr marL="0" indent="0">
              <a:buNone/>
            </a:pPr>
            <a:r>
              <a:rPr lang="en-GB" sz="1600" dirty="0">
                <a:solidFill>
                  <a:srgbClr val="1F224E"/>
                </a:solidFill>
                <a:latin typeface="Myriad Pro" charset="0"/>
                <a:ea typeface="Myriad Pro" charset="0"/>
                <a:cs typeface="Myriad Pro" charset="0"/>
              </a:rPr>
              <a:t>This </a:t>
            </a:r>
            <a:r>
              <a:rPr lang="en-GB" sz="1600" dirty="0" smtClean="0">
                <a:solidFill>
                  <a:srgbClr val="1F224E"/>
                </a:solidFill>
                <a:latin typeface="Myriad Pro" charset="0"/>
                <a:ea typeface="Myriad Pro" charset="0"/>
                <a:cs typeface="Myriad Pro" charset="0"/>
              </a:rPr>
              <a:t>is </a:t>
            </a:r>
            <a:r>
              <a:rPr lang="en-GB" sz="1600" dirty="0">
                <a:solidFill>
                  <a:srgbClr val="1F224E"/>
                </a:solidFill>
                <a:latin typeface="Myriad Pro" charset="0"/>
                <a:ea typeface="Myriad Pro" charset="0"/>
                <a:cs typeface="Myriad Pro" charset="0"/>
              </a:rPr>
              <a:t>an </a:t>
            </a:r>
            <a:r>
              <a:rPr lang="en-GB" sz="1600" dirty="0" smtClean="0">
                <a:solidFill>
                  <a:srgbClr val="FF0000"/>
                </a:solidFill>
                <a:latin typeface="Myriad Pro" charset="0"/>
                <a:ea typeface="Myriad Pro" charset="0"/>
                <a:cs typeface="Myriad Pro" charset="0"/>
              </a:rPr>
              <a:t>AO1 (knowledge)</a:t>
            </a:r>
            <a:r>
              <a:rPr lang="en-GB" sz="1600" dirty="0" smtClean="0">
                <a:solidFill>
                  <a:srgbClr val="00B050"/>
                </a:solidFill>
                <a:latin typeface="Myriad Pro" charset="0"/>
                <a:ea typeface="Myriad Pro" charset="0"/>
                <a:cs typeface="Myriad Pro" charset="0"/>
              </a:rPr>
              <a:t> </a:t>
            </a:r>
            <a:r>
              <a:rPr lang="en-GB" sz="1600" dirty="0">
                <a:solidFill>
                  <a:srgbClr val="1F224E"/>
                </a:solidFill>
                <a:latin typeface="Myriad Pro" charset="0"/>
                <a:ea typeface="Myriad Pro" charset="0"/>
                <a:cs typeface="Myriad Pro" charset="0"/>
              </a:rPr>
              <a:t>question </a:t>
            </a:r>
            <a:r>
              <a:rPr lang="en-GB" sz="1600" dirty="0" smtClean="0">
                <a:solidFill>
                  <a:srgbClr val="1F224E"/>
                </a:solidFill>
                <a:latin typeface="Myriad Pro" charset="0"/>
                <a:ea typeface="Myriad Pro" charset="0"/>
                <a:cs typeface="Myriad Pro" charset="0"/>
              </a:rPr>
              <a:t>as the Human Development Index (HDI) is in the specification (spec ref 2.2.1) – and in the specification it follows the word ‘including’ meaning that it is not just an example (which would follow ‘such as’) but is something we might assess directly.</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The HDI indicators are life expectancy at birth, mean years of schooling, expected years of schooling and GNI per capita. Therefore ‘</a:t>
            </a:r>
            <a:r>
              <a:rPr lang="en-GB" sz="1600" u="sng" dirty="0" smtClean="0">
                <a:solidFill>
                  <a:srgbClr val="1F224E"/>
                </a:solidFill>
                <a:latin typeface="Myriad Pro" charset="0"/>
                <a:ea typeface="Myriad Pro" charset="0"/>
                <a:cs typeface="Myriad Pro" charset="0"/>
              </a:rPr>
              <a:t>D: Life expectancy at birth</a:t>
            </a:r>
            <a:r>
              <a:rPr lang="en-GB" sz="1600" dirty="0" smtClean="0">
                <a:solidFill>
                  <a:srgbClr val="1F224E"/>
                </a:solidFill>
                <a:latin typeface="Myriad Pro" charset="0"/>
                <a:ea typeface="Myriad Pro" charset="0"/>
                <a:cs typeface="Myriad Pro" charset="0"/>
              </a:rPr>
              <a:t>’ is the correct answer, with the other three potential answers being development indicators, just not part of the HDI calculation.</a:t>
            </a:r>
          </a:p>
          <a:p>
            <a:pPr marL="0" indent="0">
              <a:buNone/>
            </a:pPr>
            <a:endParaRPr lang="en-GB" sz="1600" dirty="0" smtClean="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67544" y="1265355"/>
            <a:ext cx="8229600" cy="194463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u="sng" dirty="0"/>
              <a:t>Which of the following</a:t>
            </a:r>
            <a:r>
              <a:rPr lang="en-US" sz="1600" dirty="0"/>
              <a:t> development indicators is used as part of the </a:t>
            </a:r>
            <a:r>
              <a:rPr lang="en-US" sz="1600" dirty="0">
                <a:solidFill>
                  <a:srgbClr val="FF0000"/>
                </a:solidFill>
              </a:rPr>
              <a:t>HDI calculation</a:t>
            </a:r>
            <a:r>
              <a:rPr lang="en-US" sz="1600" dirty="0" smtClean="0"/>
              <a:t>?</a:t>
            </a:r>
          </a:p>
          <a:p>
            <a:pPr marL="0" indent="0">
              <a:buNone/>
            </a:pPr>
            <a:endParaRPr lang="en-US" sz="1600" dirty="0"/>
          </a:p>
          <a:p>
            <a:pPr marL="0" indent="0">
              <a:buNone/>
            </a:pPr>
            <a:r>
              <a:rPr lang="en-US" sz="1600" b="1" dirty="0"/>
              <a:t>A</a:t>
            </a:r>
            <a:r>
              <a:rPr lang="en-US" sz="1600" dirty="0"/>
              <a:t>	Birth rate per 1000 people per </a:t>
            </a:r>
            <a:r>
              <a:rPr lang="en-US" sz="1600" dirty="0" smtClean="0"/>
              <a:t>year</a:t>
            </a:r>
            <a:endParaRPr lang="en-GB" sz="1600" dirty="0"/>
          </a:p>
          <a:p>
            <a:pPr marL="0" indent="0">
              <a:buNone/>
            </a:pPr>
            <a:r>
              <a:rPr lang="en-US" sz="1600" b="1" dirty="0"/>
              <a:t>B</a:t>
            </a:r>
            <a:r>
              <a:rPr lang="en-US" sz="1600" dirty="0"/>
              <a:t>	Infant mortality </a:t>
            </a:r>
            <a:r>
              <a:rPr lang="en-US" sz="1600" dirty="0" smtClean="0"/>
              <a:t>rate</a:t>
            </a:r>
            <a:endParaRPr lang="en-GB" sz="1600" dirty="0"/>
          </a:p>
          <a:p>
            <a:pPr marL="0" indent="0">
              <a:buNone/>
            </a:pPr>
            <a:r>
              <a:rPr lang="en-US" sz="1600" b="1" dirty="0"/>
              <a:t>C</a:t>
            </a:r>
            <a:r>
              <a:rPr lang="en-US" sz="1600" dirty="0"/>
              <a:t>	Internet </a:t>
            </a:r>
            <a:r>
              <a:rPr lang="en-US" sz="1600" dirty="0" smtClean="0"/>
              <a:t>users</a:t>
            </a:r>
            <a:endParaRPr lang="en-GB" sz="1600" dirty="0"/>
          </a:p>
          <a:p>
            <a:pPr marL="0" indent="0">
              <a:buNone/>
            </a:pPr>
            <a:r>
              <a:rPr lang="en-US" sz="1600" b="1" dirty="0"/>
              <a:t>D</a:t>
            </a:r>
            <a:r>
              <a:rPr lang="en-US" sz="1600" dirty="0"/>
              <a:t>	Life expectancy at </a:t>
            </a:r>
            <a:r>
              <a:rPr lang="en-US" sz="1600" dirty="0" smtClean="0"/>
              <a:t>birth</a:t>
            </a:r>
          </a:p>
          <a:p>
            <a:pPr marL="0" indent="0">
              <a:buNone/>
            </a:pPr>
            <a:endParaRPr lang="en-US" sz="1600" dirty="0"/>
          </a:p>
        </p:txBody>
      </p:sp>
    </p:spTree>
    <p:extLst>
      <p:ext uri="{BB962C8B-B14F-4D97-AF65-F5344CB8AC3E}">
        <p14:creationId xmlns:p14="http://schemas.microsoft.com/office/powerpoint/2010/main" val="3700023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2(a)(ii) – 3 mark</a:t>
            </a:r>
            <a:endParaRPr lang="en-GB" dirty="0"/>
          </a:p>
        </p:txBody>
      </p:sp>
      <p:sp>
        <p:nvSpPr>
          <p:cNvPr id="3" name="Content Placeholder 2"/>
          <p:cNvSpPr txBox="1">
            <a:spLocks/>
          </p:cNvSpPr>
          <p:nvPr/>
        </p:nvSpPr>
        <p:spPr>
          <a:xfrm>
            <a:off x="426244" y="3284984"/>
            <a:ext cx="4684637" cy="4325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solidFill>
                  <a:srgbClr val="1F224E"/>
                </a:solidFill>
                <a:latin typeface="Myriad Pro" charset="0"/>
                <a:ea typeface="Myriad Pro" charset="0"/>
                <a:cs typeface="Myriad Pro" charset="0"/>
              </a:rPr>
              <a:t>In the mark scheme example, the two marks for describing the pattern are indicated with a tick</a:t>
            </a:r>
            <a:r>
              <a:rPr lang="en-GB" sz="1400" dirty="0" smtClean="0">
                <a:solidFill>
                  <a:srgbClr val="1F224E"/>
                </a:solidFill>
                <a:latin typeface="Myriad Pro" charset="0"/>
                <a:ea typeface="Myriad Pro" charset="0"/>
                <a:cs typeface="Myriad Pro" charset="0"/>
              </a:rPr>
              <a:t>.</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The mark for communicating the answer in an appropriate and logical order (COM) is shown last – but that is because that is just where the answer finishes. The mark is specifically awarded because the general pattern is given first and then a specific point about the pattern is made afterwards</a:t>
            </a:r>
            <a:r>
              <a:rPr lang="en-GB" sz="1400" dirty="0" smtClean="0">
                <a:solidFill>
                  <a:srgbClr val="1F224E"/>
                </a:solidFill>
                <a:latin typeface="Myriad Pro" charset="0"/>
                <a:ea typeface="Myriad Pro" charset="0"/>
                <a:cs typeface="Myriad Pro" charset="0"/>
              </a:rPr>
              <a:t>.</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Examples of this are shown on the next slide.</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44500" y="954088"/>
            <a:ext cx="8391996" cy="79208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u="sng" dirty="0"/>
              <a:t>Using </a:t>
            </a:r>
            <a:r>
              <a:rPr lang="en-US" sz="2000" b="1" u="sng" dirty="0"/>
              <a:t>Fig. 2</a:t>
            </a:r>
            <a:r>
              <a:rPr lang="en-US" sz="2000" b="1" dirty="0"/>
              <a:t>, </a:t>
            </a:r>
            <a:r>
              <a:rPr lang="en-US" sz="2000" dirty="0">
                <a:solidFill>
                  <a:srgbClr val="00B050"/>
                </a:solidFill>
              </a:rPr>
              <a:t>describe the pattern </a:t>
            </a:r>
            <a:r>
              <a:rPr lang="en-US" sz="2000" dirty="0"/>
              <a:t>of </a:t>
            </a:r>
            <a:r>
              <a:rPr lang="en-US" sz="2000" u="sng" dirty="0"/>
              <a:t>HDI scores</a:t>
            </a:r>
            <a:r>
              <a:rPr lang="en-US" sz="2000" dirty="0"/>
              <a:t> for countries of the world.</a:t>
            </a:r>
            <a:endParaRPr lang="en-US" sz="2000" dirty="0" smtClean="0"/>
          </a:p>
        </p:txBody>
      </p:sp>
      <p:pic>
        <p:nvPicPr>
          <p:cNvPr id="1026" name="Picture 2" title="Question 2 (a) (ii)"/>
          <p:cNvPicPr>
            <a:picLocks noChangeAspect="1" noChangeArrowheads="1"/>
          </p:cNvPicPr>
          <p:nvPr/>
        </p:nvPicPr>
        <p:blipFill rotWithShape="1">
          <a:blip r:embed="rId2">
            <a:extLst>
              <a:ext uri="{28A0092B-C50C-407E-A947-70E740481C1C}">
                <a14:useLocalDpi xmlns:a14="http://schemas.microsoft.com/office/drawing/2010/main" val="0"/>
              </a:ext>
            </a:extLst>
          </a:blip>
          <a:srcRect t="1" b="3946"/>
          <a:stretch/>
        </p:blipFill>
        <p:spPr bwMode="auto">
          <a:xfrm>
            <a:off x="5140374" y="3140969"/>
            <a:ext cx="3728467" cy="2764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51247" y="1877961"/>
            <a:ext cx="8363024" cy="1600438"/>
          </a:xfrm>
          <a:prstGeom prst="rect">
            <a:avLst/>
          </a:prstGeom>
        </p:spPr>
        <p:txBody>
          <a:bodyPr wrap="square">
            <a:spAutoFit/>
          </a:bodyPr>
          <a:lstStyle/>
          <a:p>
            <a:r>
              <a:rPr lang="en-GB" sz="1400" dirty="0" smtClean="0">
                <a:solidFill>
                  <a:srgbClr val="1F224E"/>
                </a:solidFill>
                <a:latin typeface="Myriad Pro" charset="0"/>
                <a:ea typeface="Myriad Pro" charset="0"/>
                <a:cs typeface="Myriad Pro" charset="0"/>
              </a:rPr>
              <a:t>This is an </a:t>
            </a:r>
            <a:r>
              <a:rPr lang="en-GB" sz="1400" dirty="0" smtClean="0">
                <a:solidFill>
                  <a:srgbClr val="00B050"/>
                </a:solidFill>
                <a:latin typeface="Myriad Pro" charset="0"/>
                <a:ea typeface="Myriad Pro" charset="0"/>
                <a:cs typeface="Myriad Pro" charset="0"/>
              </a:rPr>
              <a:t>AO4 (skills) </a:t>
            </a:r>
            <a:r>
              <a:rPr lang="en-GB" sz="1400" dirty="0" smtClean="0">
                <a:solidFill>
                  <a:srgbClr val="1F224E"/>
                </a:solidFill>
                <a:latin typeface="Myriad Pro" charset="0"/>
                <a:ea typeface="Myriad Pro" charset="0"/>
                <a:cs typeface="Myriad Pro" charset="0"/>
              </a:rPr>
              <a:t>question </a:t>
            </a:r>
            <a:r>
              <a:rPr lang="en-US" sz="1400" dirty="0">
                <a:solidFill>
                  <a:srgbClr val="1F224E"/>
                </a:solidFill>
                <a:latin typeface="Myriad Pro" charset="0"/>
                <a:ea typeface="Myriad Pro" charset="0"/>
                <a:cs typeface="Myriad Pro" charset="0"/>
              </a:rPr>
              <a:t>where students need to describe the pattern shown. </a:t>
            </a:r>
            <a:r>
              <a:rPr lang="en-GB" sz="1400" dirty="0" smtClean="0">
                <a:solidFill>
                  <a:srgbClr val="1F224E"/>
                </a:solidFill>
                <a:latin typeface="Myriad Pro" charset="0"/>
                <a:ea typeface="Myriad Pro" charset="0"/>
                <a:cs typeface="Myriad Pro" charset="0"/>
              </a:rPr>
              <a:t>This is a three mark ‘describing the pattern’ question, so there will be a mark for the order that the answer is written </a:t>
            </a:r>
            <a:r>
              <a:rPr lang="en-GB" sz="1400" dirty="0" smtClean="0">
                <a:solidFill>
                  <a:srgbClr val="00B050"/>
                </a:solidFill>
                <a:latin typeface="Myriad Pro" charset="0"/>
                <a:ea typeface="Myriad Pro" charset="0"/>
                <a:cs typeface="Myriad Pro" charset="0"/>
              </a:rPr>
              <a:t>(communicating findings)</a:t>
            </a:r>
            <a:r>
              <a:rPr lang="en-GB" sz="1400" dirty="0" smtClean="0">
                <a:solidFill>
                  <a:srgbClr val="1F224E"/>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That leaves </a:t>
            </a:r>
            <a:r>
              <a:rPr lang="en-GB" sz="1400" dirty="0" smtClean="0">
                <a:solidFill>
                  <a:srgbClr val="1F224E"/>
                </a:solidFill>
                <a:latin typeface="Myriad Pro" charset="0"/>
                <a:ea typeface="Myriad Pro" charset="0"/>
                <a:cs typeface="Myriad Pro" charset="0"/>
              </a:rPr>
              <a:t>two </a:t>
            </a:r>
            <a:r>
              <a:rPr lang="en-GB" sz="1400" dirty="0">
                <a:solidFill>
                  <a:srgbClr val="1F224E"/>
                </a:solidFill>
                <a:latin typeface="Myriad Pro" charset="0"/>
                <a:ea typeface="Myriad Pro" charset="0"/>
                <a:cs typeface="Myriad Pro" charset="0"/>
              </a:rPr>
              <a:t>marks for describing the pattern. </a:t>
            </a:r>
            <a:r>
              <a:rPr lang="en-GB" sz="1400" dirty="0" smtClean="0">
                <a:solidFill>
                  <a:srgbClr val="1F224E"/>
                </a:solidFill>
                <a:latin typeface="Myriad Pro" charset="0"/>
                <a:ea typeface="Myriad Pro" charset="0"/>
                <a:cs typeface="Myriad Pro" charset="0"/>
              </a:rPr>
              <a:t>Students need </a:t>
            </a:r>
            <a:r>
              <a:rPr lang="en-GB" sz="1400" dirty="0">
                <a:solidFill>
                  <a:srgbClr val="1F224E"/>
                </a:solidFill>
                <a:latin typeface="Myriad Pro" charset="0"/>
                <a:ea typeface="Myriad Pro" charset="0"/>
                <a:cs typeface="Myriad Pro" charset="0"/>
              </a:rPr>
              <a:t>to make two points to describe the </a:t>
            </a:r>
            <a:r>
              <a:rPr lang="en-GB" sz="1400" dirty="0" smtClean="0">
                <a:solidFill>
                  <a:srgbClr val="1F224E"/>
                </a:solidFill>
                <a:latin typeface="Myriad Pro" charset="0"/>
                <a:ea typeface="Myriad Pro" charset="0"/>
                <a:cs typeface="Myriad Pro" charset="0"/>
              </a:rPr>
              <a:t>data and </a:t>
            </a:r>
            <a:r>
              <a:rPr lang="en-GB" sz="1400" dirty="0">
                <a:solidFill>
                  <a:srgbClr val="1F224E"/>
                </a:solidFill>
                <a:latin typeface="Myriad Pro" charset="0"/>
                <a:ea typeface="Myriad Pro" charset="0"/>
                <a:cs typeface="Myriad Pro" charset="0"/>
              </a:rPr>
              <a:t>put the two points in the most logical </a:t>
            </a:r>
            <a:r>
              <a:rPr lang="en-GB" sz="1400" dirty="0" smtClean="0">
                <a:solidFill>
                  <a:srgbClr val="1F224E"/>
                </a:solidFill>
                <a:latin typeface="Myriad Pro" charset="0"/>
                <a:ea typeface="Myriad Pro" charset="0"/>
                <a:cs typeface="Myriad Pro" charset="0"/>
              </a:rPr>
              <a:t>order.</a:t>
            </a:r>
            <a:r>
              <a:rPr lang="en-GB" sz="1400" dirty="0">
                <a:solidFill>
                  <a:srgbClr val="1F224E"/>
                </a:solidFill>
                <a:latin typeface="Myriad Pro" charset="0"/>
                <a:ea typeface="Myriad Pro" charset="0"/>
                <a:cs typeface="Myriad Pro" charset="0"/>
              </a:rPr>
              <a:t> Make sure </a:t>
            </a:r>
            <a:r>
              <a:rPr lang="en-GB" sz="1400" dirty="0" smtClean="0">
                <a:solidFill>
                  <a:srgbClr val="1F224E"/>
                </a:solidFill>
                <a:latin typeface="Myriad Pro" charset="0"/>
                <a:ea typeface="Myriad Pro" charset="0"/>
                <a:cs typeface="Myriad Pro" charset="0"/>
              </a:rPr>
              <a:t>students take </a:t>
            </a:r>
            <a:r>
              <a:rPr lang="en-GB" sz="1400" dirty="0">
                <a:solidFill>
                  <a:srgbClr val="1F224E"/>
                </a:solidFill>
                <a:latin typeface="Myriad Pro" charset="0"/>
                <a:ea typeface="Myriad Pro" charset="0"/>
                <a:cs typeface="Myriad Pro" charset="0"/>
              </a:rPr>
              <a:t>a couple of seconds to think about </a:t>
            </a:r>
            <a:r>
              <a:rPr lang="en-GB" sz="1400" dirty="0" smtClean="0">
                <a:solidFill>
                  <a:srgbClr val="1F224E"/>
                </a:solidFill>
                <a:latin typeface="Myriad Pro" charset="0"/>
                <a:ea typeface="Myriad Pro" charset="0"/>
                <a:cs typeface="Myriad Pro" charset="0"/>
              </a:rPr>
              <a:t>their two </a:t>
            </a:r>
            <a:r>
              <a:rPr lang="en-GB" sz="1400" dirty="0">
                <a:solidFill>
                  <a:srgbClr val="1F224E"/>
                </a:solidFill>
                <a:latin typeface="Myriad Pro" charset="0"/>
                <a:ea typeface="Myriad Pro" charset="0"/>
                <a:cs typeface="Myriad Pro" charset="0"/>
              </a:rPr>
              <a:t>points before putting pen to paper, it </a:t>
            </a:r>
            <a:r>
              <a:rPr lang="en-GB" sz="1400" dirty="0" smtClean="0">
                <a:solidFill>
                  <a:srgbClr val="1F224E"/>
                </a:solidFill>
                <a:latin typeface="Myriad Pro" charset="0"/>
                <a:ea typeface="Myriad Pro" charset="0"/>
                <a:cs typeface="Myriad Pro" charset="0"/>
              </a:rPr>
              <a:t>should help them get </a:t>
            </a:r>
            <a:r>
              <a:rPr lang="en-GB" sz="1400" dirty="0">
                <a:solidFill>
                  <a:srgbClr val="1F224E"/>
                </a:solidFill>
                <a:latin typeface="Myriad Pro" charset="0"/>
                <a:ea typeface="Myriad Pro" charset="0"/>
                <a:cs typeface="Myriad Pro" charset="0"/>
              </a:rPr>
              <a:t>the </a:t>
            </a:r>
            <a:r>
              <a:rPr lang="en-GB" sz="1400" dirty="0">
                <a:solidFill>
                  <a:srgbClr val="00B050"/>
                </a:solidFill>
                <a:latin typeface="Myriad Pro" charset="0"/>
                <a:ea typeface="Myriad Pro" charset="0"/>
                <a:cs typeface="Myriad Pro" charset="0"/>
              </a:rPr>
              <a:t>communicate findings </a:t>
            </a:r>
            <a:r>
              <a:rPr lang="en-GB" sz="1400" dirty="0" smtClean="0">
                <a:solidFill>
                  <a:srgbClr val="1F224E"/>
                </a:solidFill>
                <a:latin typeface="Myriad Pro" charset="0"/>
                <a:ea typeface="Myriad Pro" charset="0"/>
                <a:cs typeface="Myriad Pro" charset="0"/>
              </a:rPr>
              <a:t>mark.</a:t>
            </a:r>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854254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78098"/>
          </a:xfrm>
        </p:spPr>
        <p:txBody>
          <a:bodyPr>
            <a:noAutofit/>
          </a:bodyPr>
          <a:lstStyle/>
          <a:p>
            <a:r>
              <a:rPr lang="en-GB" sz="3200" dirty="0"/>
              <a:t>Question </a:t>
            </a:r>
            <a:r>
              <a:rPr lang="en-GB" sz="3200" dirty="0" smtClean="0"/>
              <a:t>2(a</a:t>
            </a:r>
            <a:r>
              <a:rPr lang="en-GB" sz="3200" dirty="0"/>
              <a:t>)(</a:t>
            </a:r>
            <a:r>
              <a:rPr lang="en-GB" sz="3200" dirty="0" smtClean="0"/>
              <a:t>ii)– </a:t>
            </a:r>
            <a:r>
              <a:rPr lang="en-GB" sz="3200" dirty="0"/>
              <a:t>The mark </a:t>
            </a:r>
            <a:r>
              <a:rPr lang="en-GB" sz="3200" dirty="0" smtClean="0"/>
              <a:t>scheme examples</a:t>
            </a:r>
            <a:endParaRPr lang="en-GB" sz="3200" dirty="0"/>
          </a:p>
        </p:txBody>
      </p:sp>
      <p:sp>
        <p:nvSpPr>
          <p:cNvPr id="3" name="TextBox 2"/>
          <p:cNvSpPr txBox="1"/>
          <p:nvPr/>
        </p:nvSpPr>
        <p:spPr>
          <a:xfrm>
            <a:off x="334384" y="1287250"/>
            <a:ext cx="1951175" cy="400110"/>
          </a:xfrm>
          <a:prstGeom prst="rect">
            <a:avLst/>
          </a:prstGeom>
          <a:noFill/>
        </p:spPr>
        <p:txBody>
          <a:bodyPr wrap="none" rtlCol="0">
            <a:spAutoFit/>
          </a:bodyPr>
          <a:lstStyle/>
          <a:p>
            <a:r>
              <a:rPr lang="en-GB" sz="2000" dirty="0" smtClean="0">
                <a:solidFill>
                  <a:schemeClr val="accent5">
                    <a:lumMod val="75000"/>
                  </a:schemeClr>
                </a:solidFill>
                <a:latin typeface="Myriad Pro"/>
              </a:rPr>
              <a:t>General</a:t>
            </a:r>
            <a:r>
              <a:rPr lang="en-GB" sz="2000" dirty="0" smtClean="0">
                <a:solidFill>
                  <a:schemeClr val="accent5">
                    <a:lumMod val="75000"/>
                  </a:schemeClr>
                </a:solidFill>
              </a:rPr>
              <a:t> </a:t>
            </a:r>
            <a:r>
              <a:rPr lang="en-GB" sz="2000" dirty="0" smtClean="0">
                <a:solidFill>
                  <a:schemeClr val="accent5">
                    <a:lumMod val="75000"/>
                  </a:schemeClr>
                </a:solidFill>
                <a:latin typeface="Myriad Pro"/>
              </a:rPr>
              <a:t>pattern</a:t>
            </a:r>
            <a:endParaRPr lang="en-GB" sz="2000" dirty="0">
              <a:solidFill>
                <a:schemeClr val="accent5">
                  <a:lumMod val="75000"/>
                </a:schemeClr>
              </a:solidFill>
              <a:latin typeface="Myriad Pro"/>
            </a:endParaRPr>
          </a:p>
        </p:txBody>
      </p:sp>
      <p:sp>
        <p:nvSpPr>
          <p:cNvPr id="4" name="TextBox 3"/>
          <p:cNvSpPr txBox="1"/>
          <p:nvPr/>
        </p:nvSpPr>
        <p:spPr>
          <a:xfrm>
            <a:off x="6222139" y="1559280"/>
            <a:ext cx="2746265" cy="400110"/>
          </a:xfrm>
          <a:prstGeom prst="rect">
            <a:avLst/>
          </a:prstGeom>
          <a:noFill/>
        </p:spPr>
        <p:txBody>
          <a:bodyPr wrap="none" rtlCol="0">
            <a:spAutoFit/>
          </a:bodyPr>
          <a:lstStyle/>
          <a:p>
            <a:r>
              <a:rPr lang="en-GB" sz="2000" dirty="0" smtClean="0">
                <a:solidFill>
                  <a:srgbClr val="7030A0"/>
                </a:solidFill>
                <a:latin typeface="Myriad Pro"/>
              </a:rPr>
              <a:t>Specific part of pattern</a:t>
            </a:r>
            <a:endParaRPr lang="en-GB" sz="2000" dirty="0">
              <a:solidFill>
                <a:srgbClr val="7030A0"/>
              </a:solidFill>
              <a:latin typeface="Myriad Pro"/>
            </a:endParaRPr>
          </a:p>
        </p:txBody>
      </p:sp>
      <p:sp>
        <p:nvSpPr>
          <p:cNvPr id="5" name="TextBox 4"/>
          <p:cNvSpPr txBox="1"/>
          <p:nvPr/>
        </p:nvSpPr>
        <p:spPr>
          <a:xfrm>
            <a:off x="255340" y="3444842"/>
            <a:ext cx="8400214" cy="707886"/>
          </a:xfrm>
          <a:prstGeom prst="rect">
            <a:avLst/>
          </a:prstGeom>
          <a:noFill/>
        </p:spPr>
        <p:txBody>
          <a:bodyPr wrap="square" rtlCol="0">
            <a:spAutoFit/>
          </a:bodyPr>
          <a:lstStyle/>
          <a:p>
            <a:r>
              <a:rPr lang="en-GB" sz="2000" dirty="0" smtClean="0">
                <a:solidFill>
                  <a:srgbClr val="00B050"/>
                </a:solidFill>
                <a:latin typeface="Myriad Pro"/>
              </a:rPr>
              <a:t>Overall answer looked at – mark awarded as the general pattern is given first and then a specific point about the pattern is made afterwards.</a:t>
            </a:r>
          </a:p>
        </p:txBody>
      </p:sp>
      <p:sp>
        <p:nvSpPr>
          <p:cNvPr id="6" name="TextBox 5"/>
          <p:cNvSpPr txBox="1"/>
          <p:nvPr/>
        </p:nvSpPr>
        <p:spPr>
          <a:xfrm>
            <a:off x="251520" y="2076690"/>
            <a:ext cx="7811804" cy="1138773"/>
          </a:xfrm>
          <a:prstGeom prst="rect">
            <a:avLst/>
          </a:prstGeom>
          <a:solidFill>
            <a:schemeClr val="bg1">
              <a:lumMod val="95000"/>
            </a:schemeClr>
          </a:solidFill>
          <a:ln>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dirty="0">
                <a:solidFill>
                  <a:schemeClr val="accent5">
                    <a:lumMod val="75000"/>
                  </a:schemeClr>
                </a:solidFill>
                <a:latin typeface="Myriad Pro"/>
              </a:rPr>
              <a:t>There is an uneven spread of HDI across the world</a:t>
            </a:r>
            <a:r>
              <a:rPr lang="en-GB" sz="2000" dirty="0">
                <a:solidFill>
                  <a:schemeClr val="accent5">
                    <a:lumMod val="75000"/>
                  </a:schemeClr>
                </a:solidFill>
                <a:latin typeface="Myriad Pro"/>
              </a:rPr>
              <a:t> </a:t>
            </a:r>
            <a:r>
              <a:rPr lang="en-GB" sz="2000" dirty="0">
                <a:latin typeface="Myriad Pro"/>
              </a:rPr>
              <a:t>(</a:t>
            </a:r>
            <a:r>
              <a:rPr lang="en-GB" sz="2000" dirty="0">
                <a:latin typeface="Myriad Pro"/>
                <a:sym typeface="Wingdings"/>
              </a:rPr>
              <a:t></a:t>
            </a:r>
            <a:r>
              <a:rPr lang="en-GB" sz="2000" dirty="0">
                <a:latin typeface="Myriad Pro"/>
              </a:rPr>
              <a:t>) </a:t>
            </a:r>
            <a:r>
              <a:rPr lang="en-US" sz="2000" dirty="0">
                <a:solidFill>
                  <a:srgbClr val="7030A0"/>
                </a:solidFill>
                <a:latin typeface="Myriad Pro"/>
              </a:rPr>
              <a:t>with four continents which have countries with very high HDI scores</a:t>
            </a:r>
            <a:r>
              <a:rPr lang="en-US" sz="2800" dirty="0"/>
              <a:t> </a:t>
            </a:r>
            <a:r>
              <a:rPr lang="en-GB" sz="2800" dirty="0" smtClean="0">
                <a:solidFill>
                  <a:srgbClr val="7030A0"/>
                </a:solidFill>
                <a:latin typeface="Myriad Pro"/>
              </a:rPr>
              <a:t> </a:t>
            </a:r>
            <a:r>
              <a:rPr lang="en-GB" sz="2000" dirty="0">
                <a:latin typeface="Myriad Pro"/>
              </a:rPr>
              <a:t>(</a:t>
            </a:r>
            <a:r>
              <a:rPr lang="en-GB" sz="2000" dirty="0">
                <a:latin typeface="Myriad Pro"/>
                <a:sym typeface="Wingdings"/>
              </a:rPr>
              <a:t></a:t>
            </a:r>
            <a:r>
              <a:rPr lang="en-GB" sz="2000" dirty="0">
                <a:latin typeface="Myriad Pro"/>
              </a:rPr>
              <a:t>)</a:t>
            </a:r>
            <a:r>
              <a:rPr lang="en-GB" sz="2800" dirty="0">
                <a:latin typeface="Myriad Pro"/>
              </a:rPr>
              <a:t> </a:t>
            </a:r>
            <a:r>
              <a:rPr lang="en-GB" sz="2000" dirty="0">
                <a:solidFill>
                  <a:srgbClr val="00B050"/>
                </a:solidFill>
                <a:latin typeface="Myriad Pro"/>
              </a:rPr>
              <a:t>(COM)</a:t>
            </a:r>
          </a:p>
        </p:txBody>
      </p:sp>
      <p:cxnSp>
        <p:nvCxnSpPr>
          <p:cNvPr id="7" name="Straight Arrow Connector 6" title="Arrow"/>
          <p:cNvCxnSpPr/>
          <p:nvPr/>
        </p:nvCxnSpPr>
        <p:spPr>
          <a:xfrm>
            <a:off x="1616049" y="1687360"/>
            <a:ext cx="432048" cy="5121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title="Arrow"/>
          <p:cNvCxnSpPr/>
          <p:nvPr/>
        </p:nvCxnSpPr>
        <p:spPr>
          <a:xfrm flipH="1">
            <a:off x="7595271" y="1959390"/>
            <a:ext cx="289097" cy="2401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title="Arrow"/>
          <p:cNvCxnSpPr/>
          <p:nvPr/>
        </p:nvCxnSpPr>
        <p:spPr>
          <a:xfrm flipH="1" flipV="1">
            <a:off x="1229082" y="3068960"/>
            <a:ext cx="1110670" cy="440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03296" y="4365102"/>
            <a:ext cx="7811804" cy="830997"/>
          </a:xfrm>
          <a:prstGeom prst="rect">
            <a:avLst/>
          </a:prstGeom>
          <a:solidFill>
            <a:schemeClr val="bg1">
              <a:lumMod val="95000"/>
            </a:schemeClr>
          </a:solidFill>
          <a:ln>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dirty="0">
                <a:solidFill>
                  <a:schemeClr val="accent5">
                    <a:lumMod val="75000"/>
                  </a:schemeClr>
                </a:solidFill>
                <a:latin typeface="Myriad Pro"/>
              </a:rPr>
              <a:t>There is an uneven spread of HDI across the world </a:t>
            </a:r>
            <a:r>
              <a:rPr lang="en-GB" sz="2000" dirty="0" smtClean="0">
                <a:latin typeface="Myriad Pro"/>
              </a:rPr>
              <a:t>(</a:t>
            </a:r>
            <a:r>
              <a:rPr lang="en-GB" sz="2000" dirty="0">
                <a:latin typeface="Myriad Pro"/>
                <a:sym typeface="Wingdings"/>
              </a:rPr>
              <a:t></a:t>
            </a:r>
            <a:r>
              <a:rPr lang="en-GB" sz="2000" dirty="0">
                <a:latin typeface="Myriad Pro"/>
              </a:rPr>
              <a:t>) </a:t>
            </a:r>
            <a:r>
              <a:rPr lang="en-US" sz="2000" dirty="0">
                <a:solidFill>
                  <a:srgbClr val="7030A0"/>
                </a:solidFill>
                <a:latin typeface="Myriad Pro"/>
              </a:rPr>
              <a:t>with Africa the only continent with the lowest HDI scores</a:t>
            </a:r>
            <a:r>
              <a:rPr lang="en-US" sz="2000" dirty="0"/>
              <a:t> </a:t>
            </a:r>
            <a:r>
              <a:rPr lang="en-GB" sz="2000" dirty="0" smtClean="0">
                <a:latin typeface="Myriad Pro"/>
              </a:rPr>
              <a:t>(</a:t>
            </a:r>
            <a:r>
              <a:rPr lang="en-GB" sz="2000" dirty="0">
                <a:latin typeface="Myriad Pro"/>
                <a:sym typeface="Wingdings"/>
              </a:rPr>
              <a:t></a:t>
            </a:r>
            <a:r>
              <a:rPr lang="en-GB" sz="2000" dirty="0">
                <a:latin typeface="Myriad Pro"/>
              </a:rPr>
              <a:t>)</a:t>
            </a:r>
            <a:r>
              <a:rPr lang="en-GB" sz="2800" dirty="0">
                <a:latin typeface="Myriad Pro"/>
              </a:rPr>
              <a:t> </a:t>
            </a:r>
            <a:r>
              <a:rPr lang="en-GB" sz="2000" dirty="0">
                <a:solidFill>
                  <a:srgbClr val="00B050"/>
                </a:solidFill>
                <a:latin typeface="Myriad Pro"/>
              </a:rPr>
              <a:t>(COM)</a:t>
            </a:r>
          </a:p>
        </p:txBody>
      </p:sp>
      <p:sp>
        <p:nvSpPr>
          <p:cNvPr id="14" name="TextBox 13"/>
          <p:cNvSpPr txBox="1"/>
          <p:nvPr/>
        </p:nvSpPr>
        <p:spPr>
          <a:xfrm>
            <a:off x="127708" y="5301208"/>
            <a:ext cx="1951175" cy="400110"/>
          </a:xfrm>
          <a:prstGeom prst="rect">
            <a:avLst/>
          </a:prstGeom>
          <a:noFill/>
        </p:spPr>
        <p:txBody>
          <a:bodyPr wrap="none" rtlCol="0">
            <a:spAutoFit/>
          </a:bodyPr>
          <a:lstStyle/>
          <a:p>
            <a:r>
              <a:rPr lang="en-GB" sz="2000" dirty="0" smtClean="0">
                <a:solidFill>
                  <a:schemeClr val="accent5">
                    <a:lumMod val="75000"/>
                  </a:schemeClr>
                </a:solidFill>
                <a:latin typeface="Myriad Pro"/>
              </a:rPr>
              <a:t>General</a:t>
            </a:r>
            <a:r>
              <a:rPr lang="en-GB" sz="2000" dirty="0" smtClean="0">
                <a:solidFill>
                  <a:schemeClr val="accent5">
                    <a:lumMod val="75000"/>
                  </a:schemeClr>
                </a:solidFill>
              </a:rPr>
              <a:t> </a:t>
            </a:r>
            <a:r>
              <a:rPr lang="en-GB" sz="2000" dirty="0" smtClean="0">
                <a:solidFill>
                  <a:schemeClr val="accent5">
                    <a:lumMod val="75000"/>
                  </a:schemeClr>
                </a:solidFill>
                <a:latin typeface="Myriad Pro"/>
              </a:rPr>
              <a:t>pattern</a:t>
            </a:r>
            <a:endParaRPr lang="en-GB" sz="2000" dirty="0">
              <a:solidFill>
                <a:schemeClr val="accent5">
                  <a:lumMod val="75000"/>
                </a:schemeClr>
              </a:solidFill>
              <a:latin typeface="Myriad Pro"/>
            </a:endParaRPr>
          </a:p>
        </p:txBody>
      </p:sp>
      <p:sp>
        <p:nvSpPr>
          <p:cNvPr id="15" name="TextBox 14"/>
          <p:cNvSpPr txBox="1"/>
          <p:nvPr/>
        </p:nvSpPr>
        <p:spPr>
          <a:xfrm>
            <a:off x="6128378" y="5301208"/>
            <a:ext cx="2746265" cy="400110"/>
          </a:xfrm>
          <a:prstGeom prst="rect">
            <a:avLst/>
          </a:prstGeom>
          <a:noFill/>
        </p:spPr>
        <p:txBody>
          <a:bodyPr wrap="none" rtlCol="0">
            <a:spAutoFit/>
          </a:bodyPr>
          <a:lstStyle/>
          <a:p>
            <a:r>
              <a:rPr lang="en-GB" sz="2000" dirty="0" smtClean="0">
                <a:solidFill>
                  <a:srgbClr val="7030A0"/>
                </a:solidFill>
                <a:latin typeface="Myriad Pro"/>
              </a:rPr>
              <a:t>Specific part of pattern</a:t>
            </a:r>
            <a:endParaRPr lang="en-GB" sz="2000" dirty="0">
              <a:solidFill>
                <a:srgbClr val="7030A0"/>
              </a:solidFill>
              <a:latin typeface="Myriad Pro"/>
            </a:endParaRPr>
          </a:p>
        </p:txBody>
      </p:sp>
      <p:cxnSp>
        <p:nvCxnSpPr>
          <p:cNvPr id="16" name="Straight Arrow Connector 15" title="Arrow"/>
          <p:cNvCxnSpPr/>
          <p:nvPr/>
        </p:nvCxnSpPr>
        <p:spPr>
          <a:xfrm flipV="1">
            <a:off x="671248" y="4653136"/>
            <a:ext cx="557834"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title="Arrow"/>
          <p:cNvCxnSpPr/>
          <p:nvPr/>
        </p:nvCxnSpPr>
        <p:spPr>
          <a:xfrm flipH="1" flipV="1">
            <a:off x="5292080" y="5085184"/>
            <a:ext cx="928455"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title="Arrow"/>
          <p:cNvCxnSpPr/>
          <p:nvPr/>
        </p:nvCxnSpPr>
        <p:spPr>
          <a:xfrm flipH="1">
            <a:off x="7595271" y="3869763"/>
            <a:ext cx="502449" cy="1143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516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a:t>Question </a:t>
            </a:r>
            <a:r>
              <a:rPr lang="en-GB" dirty="0" smtClean="0"/>
              <a:t>2(b)(</a:t>
            </a:r>
            <a:r>
              <a:rPr lang="en-GB" dirty="0" err="1" smtClean="0"/>
              <a:t>i</a:t>
            </a:r>
            <a:r>
              <a:rPr lang="en-GB" dirty="0" smtClean="0"/>
              <a:t>) </a:t>
            </a:r>
            <a:r>
              <a:rPr lang="en-GB" dirty="0"/>
              <a:t>– </a:t>
            </a:r>
            <a:r>
              <a:rPr lang="en-GB" dirty="0" smtClean="0"/>
              <a:t>1 marks</a:t>
            </a:r>
            <a:endParaRPr lang="en-GB" dirty="0"/>
          </a:p>
        </p:txBody>
      </p:sp>
      <p:sp>
        <p:nvSpPr>
          <p:cNvPr id="3" name="Content Placeholder 2"/>
          <p:cNvSpPr txBox="1">
            <a:spLocks/>
          </p:cNvSpPr>
          <p:nvPr/>
        </p:nvSpPr>
        <p:spPr>
          <a:xfrm>
            <a:off x="4286325" y="2420888"/>
            <a:ext cx="4237756" cy="72008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dirty="0">
                <a:solidFill>
                  <a:srgbClr val="1F224E"/>
                </a:solidFill>
                <a:latin typeface="Myriad Pro" charset="0"/>
                <a:ea typeface="Myriad Pro" charset="0"/>
                <a:cs typeface="Myriad Pro" charset="0"/>
              </a:rPr>
              <a:t>This is a 1 mark </a:t>
            </a:r>
            <a:r>
              <a:rPr lang="en-US" sz="1200" dirty="0">
                <a:solidFill>
                  <a:srgbClr val="00B050"/>
                </a:solidFill>
                <a:latin typeface="Myriad Pro" charset="0"/>
                <a:ea typeface="Myriad Pro" charset="0"/>
                <a:cs typeface="Myriad Pro" charset="0"/>
              </a:rPr>
              <a:t>AO4 (skills) </a:t>
            </a:r>
            <a:r>
              <a:rPr lang="en-US" sz="1200" dirty="0" smtClean="0">
                <a:solidFill>
                  <a:srgbClr val="1F224E"/>
                </a:solidFill>
                <a:latin typeface="Myriad Pro" charset="0"/>
                <a:ea typeface="Myriad Pro" charset="0"/>
                <a:cs typeface="Myriad Pro" charset="0"/>
              </a:rPr>
              <a:t>question </a:t>
            </a:r>
            <a:r>
              <a:rPr lang="en-GB" sz="1200" dirty="0" smtClean="0">
                <a:solidFill>
                  <a:srgbClr val="1F224E"/>
                </a:solidFill>
                <a:latin typeface="Myriad Pro" charset="0"/>
                <a:ea typeface="Myriad Pro" charset="0"/>
                <a:cs typeface="Myriad Pro" charset="0"/>
              </a:rPr>
              <a:t>where students need to use their numerical and statistical skills to calculate the percentage increase. </a:t>
            </a:r>
            <a:endParaRPr lang="en-GB" sz="1200" dirty="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To calculate the percentage increase, you need to work out the difference between the two numbers, divide by the original and then multiply by 100 (so it becomes a percentage).</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Here we need the difference between the predicted urban population in 2015 and 2050. The figure for 2015 is 4000 and for 2050 is 6500. The difference is therefore 2500. 2500 divided by 4000 is 0.625 and if you multiply this by 100 you get </a:t>
            </a:r>
            <a:r>
              <a:rPr lang="en-GB" sz="1200" u="sng" dirty="0" smtClean="0">
                <a:solidFill>
                  <a:srgbClr val="1F224E"/>
                </a:solidFill>
                <a:latin typeface="Myriad Pro" charset="0"/>
                <a:ea typeface="Myriad Pro" charset="0"/>
                <a:cs typeface="Myriad Pro" charset="0"/>
              </a:rPr>
              <a:t>62.5%</a:t>
            </a:r>
            <a:r>
              <a:rPr lang="en-GB" sz="1200" dirty="0">
                <a:solidFill>
                  <a:srgbClr val="1F224E"/>
                </a:solidFill>
                <a:latin typeface="Myriad Pro" charset="0"/>
                <a:ea typeface="Myriad Pro" charset="0"/>
                <a:cs typeface="Myriad Pro" charset="0"/>
              </a:rPr>
              <a:t>.</a:t>
            </a: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Remember, students can take calculators into the exams and there are no marks for showing the working out for this question.</a:t>
            </a:r>
            <a:endParaRPr lang="en-GB" sz="12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395536" y="1412776"/>
            <a:ext cx="8136904" cy="854174"/>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t>Using </a:t>
            </a:r>
            <a:r>
              <a:rPr lang="en-US" sz="2400" b="1" dirty="0"/>
              <a:t>Fig. 3, </a:t>
            </a:r>
            <a:r>
              <a:rPr lang="en-US" sz="2400" dirty="0">
                <a:solidFill>
                  <a:srgbClr val="00B050"/>
                </a:solidFill>
              </a:rPr>
              <a:t>calculate</a:t>
            </a:r>
            <a:r>
              <a:rPr lang="en-US" sz="2400" dirty="0"/>
              <a:t> the </a:t>
            </a:r>
            <a:r>
              <a:rPr lang="en-US" sz="2400" dirty="0">
                <a:solidFill>
                  <a:srgbClr val="00B050"/>
                </a:solidFill>
              </a:rPr>
              <a:t>percentage increase</a:t>
            </a:r>
            <a:r>
              <a:rPr lang="en-US" sz="2400" dirty="0"/>
              <a:t> of the predicted urban population between </a:t>
            </a:r>
            <a:r>
              <a:rPr lang="en-US" sz="2400" u="sng" dirty="0"/>
              <a:t>2015</a:t>
            </a:r>
            <a:r>
              <a:rPr lang="en-US" sz="2400" dirty="0"/>
              <a:t> </a:t>
            </a:r>
            <a:r>
              <a:rPr lang="en-US" sz="2400" dirty="0" smtClean="0"/>
              <a:t>and </a:t>
            </a:r>
            <a:r>
              <a:rPr lang="en-US" sz="2400" u="sng" dirty="0" smtClean="0"/>
              <a:t>2050</a:t>
            </a:r>
            <a:r>
              <a:rPr lang="en-US" sz="2400" dirty="0" smtClean="0"/>
              <a:t>.</a:t>
            </a:r>
            <a:endParaRPr lang="en-GB" sz="2400" dirty="0"/>
          </a:p>
        </p:txBody>
      </p:sp>
      <p:pic>
        <p:nvPicPr>
          <p:cNvPr id="2050" name="Picture 2" title="Question 2 (b) (i)"/>
          <p:cNvPicPr>
            <a:picLocks noChangeAspect="1" noChangeArrowheads="1"/>
          </p:cNvPicPr>
          <p:nvPr/>
        </p:nvPicPr>
        <p:blipFill rotWithShape="1">
          <a:blip r:embed="rId2">
            <a:extLst>
              <a:ext uri="{28A0092B-C50C-407E-A947-70E740481C1C}">
                <a14:useLocalDpi xmlns:a14="http://schemas.microsoft.com/office/drawing/2010/main" val="0"/>
              </a:ext>
            </a:extLst>
          </a:blip>
          <a:srcRect b="2043"/>
          <a:stretch/>
        </p:blipFill>
        <p:spPr bwMode="auto">
          <a:xfrm>
            <a:off x="761300" y="2385070"/>
            <a:ext cx="3199565" cy="3420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4073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22114"/>
          </a:xfrm>
        </p:spPr>
        <p:txBody>
          <a:bodyPr/>
          <a:lstStyle/>
          <a:p>
            <a:r>
              <a:rPr lang="en-GB" dirty="0"/>
              <a:t>Question </a:t>
            </a:r>
            <a:r>
              <a:rPr lang="en-GB" dirty="0" smtClean="0"/>
              <a:t>2(b)(ii) </a:t>
            </a:r>
            <a:r>
              <a:rPr lang="en-GB" dirty="0"/>
              <a:t>– </a:t>
            </a:r>
            <a:r>
              <a:rPr lang="en-GB" dirty="0" smtClean="0"/>
              <a:t>4 marks</a:t>
            </a:r>
            <a:endParaRPr lang="en-GB" dirty="0"/>
          </a:p>
        </p:txBody>
      </p:sp>
      <p:sp>
        <p:nvSpPr>
          <p:cNvPr id="3" name="Content Placeholder 2"/>
          <p:cNvSpPr txBox="1">
            <a:spLocks/>
          </p:cNvSpPr>
          <p:nvPr/>
        </p:nvSpPr>
        <p:spPr>
          <a:xfrm>
            <a:off x="323628" y="2708920"/>
            <a:ext cx="8568580" cy="7920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This question has </a:t>
            </a:r>
            <a:r>
              <a:rPr lang="en-GB" sz="1200" dirty="0" smtClean="0">
                <a:solidFill>
                  <a:srgbClr val="1F224E"/>
                </a:solidFill>
                <a:latin typeface="Myriad Pro" charset="0"/>
                <a:ea typeface="Myriad Pro" charset="0"/>
                <a:cs typeface="Myriad Pro" charset="0"/>
              </a:rPr>
              <a:t>2 marks for </a:t>
            </a:r>
            <a:r>
              <a:rPr lang="en-GB" sz="1200" dirty="0" smtClean="0">
                <a:solidFill>
                  <a:srgbClr val="FF0000"/>
                </a:solidFill>
                <a:latin typeface="Myriad Pro" charset="0"/>
                <a:ea typeface="Myriad Pro" charset="0"/>
                <a:cs typeface="Myriad Pro" charset="0"/>
              </a:rPr>
              <a:t>AO1 </a:t>
            </a:r>
            <a:r>
              <a:rPr lang="en-GB" sz="1200" dirty="0">
                <a:solidFill>
                  <a:srgbClr val="FF0000"/>
                </a:solidFill>
                <a:latin typeface="Myriad Pro" charset="0"/>
                <a:ea typeface="Myriad Pro" charset="0"/>
                <a:cs typeface="Myriad Pro" charset="0"/>
              </a:rPr>
              <a:t>(knowledge) </a:t>
            </a:r>
            <a:r>
              <a:rPr lang="en-GB" sz="1200" dirty="0" smtClean="0">
                <a:solidFill>
                  <a:srgbClr val="1F224E"/>
                </a:solidFill>
                <a:latin typeface="Myriad Pro" charset="0"/>
                <a:ea typeface="Myriad Pro" charset="0"/>
                <a:cs typeface="Myriad Pro" charset="0"/>
              </a:rPr>
              <a:t>and 2 marks for </a:t>
            </a:r>
            <a:r>
              <a:rPr lang="en-GB" sz="1200" dirty="0">
                <a:solidFill>
                  <a:schemeClr val="accent6"/>
                </a:solidFill>
                <a:latin typeface="Myriad Pro" charset="0"/>
                <a:ea typeface="Myriad Pro" charset="0"/>
                <a:cs typeface="Myriad Pro" charset="0"/>
              </a:rPr>
              <a:t>AO2 (understanding</a:t>
            </a:r>
            <a:r>
              <a:rPr lang="en-GB" sz="1200" dirty="0" smtClean="0">
                <a:solidFill>
                  <a:schemeClr val="accent6"/>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Students will </a:t>
            </a:r>
            <a:r>
              <a:rPr lang="en-GB" sz="1200" dirty="0" smtClean="0">
                <a:solidFill>
                  <a:srgbClr val="1F224E"/>
                </a:solidFill>
                <a:latin typeface="Myriad Pro" charset="0"/>
                <a:ea typeface="Myriad Pro" charset="0"/>
                <a:cs typeface="Myriad Pro" charset="0"/>
              </a:rPr>
              <a:t>learn about ‘the causes of rapid urbanisation in LIDCs including push and pull factors’ from the specification and so should know two push factors  that cause rapid urbanisation in LIDCs – so this is </a:t>
            </a:r>
            <a:r>
              <a:rPr lang="en-GB" sz="1200" dirty="0" smtClean="0">
                <a:solidFill>
                  <a:srgbClr val="FF0000"/>
                </a:solidFill>
                <a:latin typeface="Myriad Pro" charset="0"/>
                <a:ea typeface="Myriad Pro" charset="0"/>
                <a:cs typeface="Myriad Pro" charset="0"/>
              </a:rPr>
              <a:t>knowledge </a:t>
            </a:r>
            <a:r>
              <a:rPr lang="en-GB" sz="1200" dirty="0" smtClean="0">
                <a:solidFill>
                  <a:srgbClr val="1F224E"/>
                </a:solidFill>
                <a:latin typeface="Myriad Pro" charset="0"/>
                <a:ea typeface="Myriad Pro" charset="0"/>
                <a:cs typeface="Myriad Pro" charset="0"/>
              </a:rPr>
              <a:t>of the content </a:t>
            </a:r>
            <a:r>
              <a:rPr lang="en-GB" sz="1200" dirty="0" smtClean="0">
                <a:solidFill>
                  <a:srgbClr val="FF0000"/>
                </a:solidFill>
                <a:latin typeface="Myriad Pro" charset="0"/>
                <a:ea typeface="Myriad Pro" charset="0"/>
                <a:cs typeface="Myriad Pro" charset="0"/>
              </a:rPr>
              <a:t>(AO1)</a:t>
            </a:r>
            <a:r>
              <a:rPr lang="en-GB" sz="1200" dirty="0" smtClean="0">
                <a:solidFill>
                  <a:srgbClr val="1F224E"/>
                </a:solidFill>
                <a:latin typeface="Myriad Pro" charset="0"/>
                <a:ea typeface="Myriad Pro" charset="0"/>
                <a:cs typeface="Myriad Pro" charset="0"/>
              </a:rPr>
              <a:t>. However, to be able to explain the push factors requires an </a:t>
            </a:r>
            <a:r>
              <a:rPr lang="en-GB" sz="1200" dirty="0" smtClean="0">
                <a:solidFill>
                  <a:schemeClr val="accent6"/>
                </a:solidFill>
                <a:latin typeface="Myriad Pro" charset="0"/>
                <a:ea typeface="Myriad Pro" charset="0"/>
                <a:cs typeface="Myriad Pro" charset="0"/>
              </a:rPr>
              <a:t>understanding</a:t>
            </a:r>
            <a:r>
              <a:rPr lang="en-GB" sz="1200" dirty="0" smtClean="0">
                <a:solidFill>
                  <a:srgbClr val="1F224E"/>
                </a:solidFill>
                <a:latin typeface="Myriad Pro" charset="0"/>
                <a:ea typeface="Myriad Pro" charset="0"/>
                <a:cs typeface="Myriad Pro" charset="0"/>
              </a:rPr>
              <a:t> of the content </a:t>
            </a:r>
            <a:r>
              <a:rPr lang="en-GB" sz="1200" dirty="0" smtClean="0">
                <a:solidFill>
                  <a:schemeClr val="accent6"/>
                </a:solidFill>
                <a:latin typeface="Myriad Pro" charset="0"/>
                <a:ea typeface="Myriad Pro" charset="0"/>
                <a:cs typeface="Myriad Pro" charset="0"/>
              </a:rPr>
              <a:t>(AO2)</a:t>
            </a:r>
            <a:r>
              <a:rPr lang="en-GB" sz="1200" dirty="0" smtClean="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395536" y="1412776"/>
            <a:ext cx="8496672" cy="115212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There are a number of push and pull factors that cause rapid </a:t>
            </a:r>
            <a:r>
              <a:rPr lang="en-US" sz="2000" dirty="0" err="1"/>
              <a:t>urbanisation</a:t>
            </a:r>
            <a:r>
              <a:rPr lang="en-US" sz="2000" dirty="0"/>
              <a:t> in </a:t>
            </a:r>
            <a:r>
              <a:rPr lang="en-US" sz="2000" dirty="0" smtClean="0"/>
              <a:t>low-income </a:t>
            </a:r>
            <a:r>
              <a:rPr lang="en-US" sz="2000" dirty="0"/>
              <a:t>developing countries (LIDCs</a:t>
            </a:r>
            <a:r>
              <a:rPr lang="en-US" sz="2000" dirty="0" smtClean="0"/>
              <a:t>).</a:t>
            </a:r>
          </a:p>
          <a:p>
            <a:pPr marL="0" indent="0">
              <a:buNone/>
            </a:pPr>
            <a:r>
              <a:rPr lang="en-US" sz="2000" dirty="0">
                <a:solidFill>
                  <a:schemeClr val="accent6"/>
                </a:solidFill>
              </a:rPr>
              <a:t>Explain how </a:t>
            </a:r>
            <a:r>
              <a:rPr lang="en-US" sz="2000" b="1" dirty="0">
                <a:solidFill>
                  <a:srgbClr val="FF0000"/>
                </a:solidFill>
              </a:rPr>
              <a:t>two </a:t>
            </a:r>
            <a:r>
              <a:rPr lang="en-US" sz="2000" dirty="0">
                <a:solidFill>
                  <a:srgbClr val="FF0000"/>
                </a:solidFill>
              </a:rPr>
              <a:t>push factors</a:t>
            </a:r>
            <a:r>
              <a:rPr lang="en-US" sz="2000" dirty="0"/>
              <a:t> </a:t>
            </a:r>
            <a:r>
              <a:rPr lang="en-US" sz="2000" dirty="0">
                <a:solidFill>
                  <a:srgbClr val="FF0000"/>
                </a:solidFill>
              </a:rPr>
              <a:t>cause rapid </a:t>
            </a:r>
            <a:r>
              <a:rPr lang="en-US" sz="2000" dirty="0" err="1">
                <a:solidFill>
                  <a:srgbClr val="FF0000"/>
                </a:solidFill>
              </a:rPr>
              <a:t>urbanisation</a:t>
            </a:r>
            <a:r>
              <a:rPr lang="en-US" sz="2000" dirty="0">
                <a:solidFill>
                  <a:srgbClr val="FF0000"/>
                </a:solidFill>
              </a:rPr>
              <a:t> in LIDCs</a:t>
            </a:r>
            <a:r>
              <a:rPr lang="en-US" sz="2000" dirty="0"/>
              <a:t>.</a:t>
            </a:r>
            <a:endParaRPr lang="en-GB" sz="2000" dirty="0"/>
          </a:p>
        </p:txBody>
      </p:sp>
      <p:sp>
        <p:nvSpPr>
          <p:cNvPr id="5" name="Rectangle 4"/>
          <p:cNvSpPr/>
          <p:nvPr/>
        </p:nvSpPr>
        <p:spPr>
          <a:xfrm>
            <a:off x="4328665" y="5229199"/>
            <a:ext cx="4572000" cy="646331"/>
          </a:xfrm>
          <a:prstGeom prst="rect">
            <a:avLst/>
          </a:prstGeom>
          <a:ln>
            <a:solidFill>
              <a:schemeClr val="tx1"/>
            </a:solidFill>
          </a:ln>
        </p:spPr>
        <p:txBody>
          <a:bodyPr>
            <a:spAutoFit/>
          </a:bodyPr>
          <a:lstStyle/>
          <a:p>
            <a:r>
              <a:rPr lang="en-US" sz="1200" dirty="0" err="1">
                <a:solidFill>
                  <a:srgbClr val="1F224E"/>
                </a:solidFill>
                <a:latin typeface="Myriad Pro" charset="0"/>
                <a:ea typeface="Myriad Pro" charset="0"/>
                <a:cs typeface="Myriad Pro" charset="0"/>
              </a:rPr>
              <a:t>Mechanisation</a:t>
            </a:r>
            <a:r>
              <a:rPr lang="en-US" sz="1200" dirty="0">
                <a:solidFill>
                  <a:srgbClr val="1F224E"/>
                </a:solidFill>
                <a:latin typeface="Myriad Pro" charset="0"/>
                <a:ea typeface="Myriad Pro" charset="0"/>
                <a:cs typeface="Myriad Pro" charset="0"/>
              </a:rPr>
              <a:t> of farming encourages people to move to urban areas </a:t>
            </a:r>
            <a:r>
              <a:rPr lang="en-GB"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a:t>
            </a:r>
            <a:r>
              <a:rPr lang="en-US" sz="1200" dirty="0" smtClean="0">
                <a:solidFill>
                  <a:srgbClr val="1F224E"/>
                </a:solidFill>
                <a:latin typeface="Myriad Pro" charset="0"/>
                <a:ea typeface="Myriad Pro" charset="0"/>
                <a:cs typeface="Myriad Pro" charset="0"/>
              </a:rPr>
              <a:t> </a:t>
            </a:r>
            <a:r>
              <a:rPr lang="en-US" sz="1200" dirty="0">
                <a:solidFill>
                  <a:srgbClr val="1F224E"/>
                </a:solidFill>
                <a:latin typeface="Myriad Pro" charset="0"/>
                <a:ea typeface="Myriad Pro" charset="0"/>
                <a:cs typeface="Myriad Pro" charset="0"/>
              </a:rPr>
              <a:t>leading to the building of housing or growth of shanty towns (DEV</a:t>
            </a:r>
            <a:r>
              <a:rPr lang="en-US" sz="1200" dirty="0" smtClean="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p:txBody>
      </p:sp>
      <p:sp>
        <p:nvSpPr>
          <p:cNvPr id="6" name="Content Placeholder 2"/>
          <p:cNvSpPr txBox="1">
            <a:spLocks/>
          </p:cNvSpPr>
          <p:nvPr/>
        </p:nvSpPr>
        <p:spPr>
          <a:xfrm>
            <a:off x="2705071" y="3618215"/>
            <a:ext cx="3369178" cy="121232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200" dirty="0" smtClean="0">
                <a:solidFill>
                  <a:srgbClr val="1F224E"/>
                </a:solidFill>
                <a:latin typeface="Myriad Pro" charset="0"/>
                <a:ea typeface="Myriad Pro" charset="0"/>
                <a:cs typeface="Myriad Pro" charset="0"/>
              </a:rPr>
              <a:t>There are 2 marks for identifying push factors (</a:t>
            </a:r>
            <a:r>
              <a:rPr lang="en-GB" sz="1200" dirty="0" smtClean="0">
                <a:solidFill>
                  <a:srgbClr val="1F224E"/>
                </a:solidFill>
                <a:latin typeface="Myriad Pro" charset="0"/>
                <a:ea typeface="Myriad Pro" charset="0"/>
                <a:cs typeface="Myriad Pro" charset="0"/>
                <a:sym typeface="Wingdings"/>
              </a:rPr>
              <a:t></a:t>
            </a:r>
            <a:r>
              <a:rPr lang="en-GB" sz="1200" dirty="0" smtClean="0">
                <a:solidFill>
                  <a:srgbClr val="1F224E"/>
                </a:solidFill>
                <a:latin typeface="Myriad Pro" charset="0"/>
                <a:ea typeface="Myriad Pro" charset="0"/>
                <a:cs typeface="Myriad Pro" charset="0"/>
              </a:rPr>
              <a:t>) </a:t>
            </a:r>
            <a:r>
              <a:rPr lang="en-GB" sz="1200" dirty="0" smtClean="0">
                <a:solidFill>
                  <a:srgbClr val="FF0000"/>
                </a:solidFill>
                <a:latin typeface="Myriad Pro" charset="0"/>
                <a:ea typeface="Myriad Pro" charset="0"/>
                <a:cs typeface="Myriad Pro" charset="0"/>
              </a:rPr>
              <a:t>(recalling this from their study) </a:t>
            </a:r>
            <a:r>
              <a:rPr lang="en-GB" sz="1200" dirty="0" smtClean="0">
                <a:solidFill>
                  <a:srgbClr val="1F224E"/>
                </a:solidFill>
                <a:latin typeface="Myriad Pro" charset="0"/>
                <a:ea typeface="Myriad Pro" charset="0"/>
                <a:cs typeface="Myriad Pro" charset="0"/>
              </a:rPr>
              <a:t>and 2 marks for </a:t>
            </a:r>
            <a:r>
              <a:rPr lang="en-US" sz="1200" dirty="0" smtClean="0">
                <a:solidFill>
                  <a:srgbClr val="1F224E"/>
                </a:solidFill>
                <a:latin typeface="Myriad Pro" charset="0"/>
                <a:ea typeface="Myriad Pro" charset="0"/>
                <a:cs typeface="Myriad Pro" charset="0"/>
              </a:rPr>
              <a:t>explaining how push factors cause rapid </a:t>
            </a:r>
            <a:r>
              <a:rPr lang="en-US" sz="1200" dirty="0" err="1" smtClean="0">
                <a:solidFill>
                  <a:srgbClr val="1F224E"/>
                </a:solidFill>
                <a:latin typeface="Myriad Pro" charset="0"/>
                <a:ea typeface="Myriad Pro" charset="0"/>
                <a:cs typeface="Myriad Pro" charset="0"/>
              </a:rPr>
              <a:t>urbanisation</a:t>
            </a:r>
            <a:r>
              <a:rPr lang="en-GB" sz="1200" dirty="0" smtClean="0">
                <a:solidFill>
                  <a:srgbClr val="1F224E"/>
                </a:solidFill>
                <a:latin typeface="Myriad Pro" charset="0"/>
                <a:ea typeface="Myriad Pro" charset="0"/>
                <a:cs typeface="Myriad Pro" charset="0"/>
              </a:rPr>
              <a:t> (DEV) </a:t>
            </a:r>
            <a:r>
              <a:rPr lang="en-GB" sz="1200" dirty="0" smtClean="0">
                <a:solidFill>
                  <a:srgbClr val="FFC000"/>
                </a:solidFill>
                <a:latin typeface="Myriad Pro" charset="0"/>
                <a:ea typeface="Myriad Pro" charset="0"/>
                <a:cs typeface="Myriad Pro" charset="0"/>
              </a:rPr>
              <a:t>(showing their understanding of this from their study)</a:t>
            </a:r>
            <a:r>
              <a:rPr lang="en-GB" sz="1200" dirty="0" smtClean="0">
                <a:solidFill>
                  <a:srgbClr val="1F224E"/>
                </a:solidFill>
                <a:latin typeface="Myriad Pro" charset="0"/>
                <a:ea typeface="Myriad Pro" charset="0"/>
                <a:cs typeface="Myriad Pro" charset="0"/>
              </a:rPr>
              <a:t>. </a:t>
            </a:r>
          </a:p>
        </p:txBody>
      </p:sp>
      <p:sp>
        <p:nvSpPr>
          <p:cNvPr id="7" name="Rectangle 6"/>
          <p:cNvSpPr/>
          <p:nvPr/>
        </p:nvSpPr>
        <p:spPr>
          <a:xfrm>
            <a:off x="300808" y="5229200"/>
            <a:ext cx="3623120" cy="646331"/>
          </a:xfrm>
          <a:prstGeom prst="rect">
            <a:avLst/>
          </a:prstGeom>
          <a:solidFill>
            <a:schemeClr val="bg1"/>
          </a:solidFill>
          <a:ln>
            <a:solidFill>
              <a:schemeClr val="tx1"/>
            </a:solidFill>
          </a:ln>
        </p:spPr>
        <p:txBody>
          <a:bodyPr wrap="square">
            <a:spAutoFit/>
          </a:bodyPr>
          <a:lstStyle/>
          <a:p>
            <a:r>
              <a:rPr lang="en-US" sz="1200" dirty="0" smtClean="0">
                <a:solidFill>
                  <a:srgbClr val="1F224E"/>
                </a:solidFill>
                <a:latin typeface="Myriad Pro" charset="0"/>
                <a:ea typeface="Myriad Pro" charset="0"/>
                <a:cs typeface="Myriad Pro" charset="0"/>
              </a:rPr>
              <a:t>Natural hazards such as drought or flooding </a:t>
            </a:r>
            <a:r>
              <a:rPr lang="en-GB"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a:t>
            </a:r>
            <a:r>
              <a:rPr lang="en-US" sz="1200" dirty="0" smtClean="0">
                <a:solidFill>
                  <a:srgbClr val="1F224E"/>
                </a:solidFill>
                <a:latin typeface="Myriad Pro" charset="0"/>
                <a:ea typeface="Myriad Pro" charset="0"/>
                <a:cs typeface="Myriad Pro" charset="0"/>
              </a:rPr>
              <a:t> encourage more people to move to urban areas in search of work and shelter (DEV)</a:t>
            </a:r>
            <a:endParaRPr lang="en-GB" sz="1200" dirty="0">
              <a:solidFill>
                <a:srgbClr val="1F224E"/>
              </a:solidFill>
              <a:latin typeface="Myriad Pro" charset="0"/>
              <a:ea typeface="Myriad Pro" charset="0"/>
              <a:cs typeface="Myriad Pro" charset="0"/>
            </a:endParaRPr>
          </a:p>
        </p:txBody>
      </p:sp>
      <p:sp>
        <p:nvSpPr>
          <p:cNvPr id="8" name="Rectangle 7"/>
          <p:cNvSpPr/>
          <p:nvPr/>
        </p:nvSpPr>
        <p:spPr>
          <a:xfrm>
            <a:off x="179512" y="3717032"/>
            <a:ext cx="2088232" cy="830997"/>
          </a:xfrm>
          <a:prstGeom prst="rect">
            <a:avLst/>
          </a:prstGeom>
          <a:ln>
            <a:solidFill>
              <a:schemeClr val="tx1"/>
            </a:solidFill>
          </a:ln>
        </p:spPr>
        <p:txBody>
          <a:bodyPr wrap="square">
            <a:spAutoFit/>
          </a:bodyPr>
          <a:lstStyle/>
          <a:p>
            <a:r>
              <a:rPr lang="en-US" sz="1200" dirty="0">
                <a:solidFill>
                  <a:srgbClr val="1F224E"/>
                </a:solidFill>
                <a:latin typeface="Myriad Pro" charset="0"/>
                <a:ea typeface="Myriad Pro" charset="0"/>
                <a:cs typeface="Myriad Pro" charset="0"/>
              </a:rPr>
              <a:t>Few opportunities for education </a:t>
            </a:r>
            <a:r>
              <a:rPr lang="en-GB"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a:t>
            </a:r>
            <a:r>
              <a:rPr lang="en-US" sz="1200" dirty="0" smtClean="0">
                <a:solidFill>
                  <a:srgbClr val="1F224E"/>
                </a:solidFill>
                <a:latin typeface="Myriad Pro" charset="0"/>
                <a:ea typeface="Myriad Pro" charset="0"/>
                <a:cs typeface="Myriad Pro" charset="0"/>
              </a:rPr>
              <a:t> </a:t>
            </a:r>
            <a:r>
              <a:rPr lang="en-US" sz="1200" dirty="0">
                <a:solidFill>
                  <a:srgbClr val="1F224E"/>
                </a:solidFill>
                <a:latin typeface="Myriad Pro" charset="0"/>
                <a:ea typeface="Myriad Pro" charset="0"/>
                <a:cs typeface="Myriad Pro" charset="0"/>
              </a:rPr>
              <a:t>encouraging people to move to give their children opportunities (DEV)</a:t>
            </a:r>
            <a:endParaRPr lang="en-GB" sz="1200" dirty="0">
              <a:solidFill>
                <a:srgbClr val="1F224E"/>
              </a:solidFill>
              <a:latin typeface="Myriad Pro" charset="0"/>
              <a:ea typeface="Myriad Pro" charset="0"/>
              <a:cs typeface="Myriad Pro" charset="0"/>
            </a:endParaRPr>
          </a:p>
        </p:txBody>
      </p:sp>
      <p:sp>
        <p:nvSpPr>
          <p:cNvPr id="9" name="Rectangle 8"/>
          <p:cNvSpPr/>
          <p:nvPr/>
        </p:nvSpPr>
        <p:spPr>
          <a:xfrm>
            <a:off x="1689360" y="4706838"/>
            <a:ext cx="5400600" cy="461665"/>
          </a:xfrm>
          <a:prstGeom prst="rect">
            <a:avLst/>
          </a:prstGeom>
          <a:ln>
            <a:solidFill>
              <a:schemeClr val="tx1"/>
            </a:solidFill>
          </a:ln>
        </p:spPr>
        <p:txBody>
          <a:bodyPr wrap="square">
            <a:spAutoFit/>
          </a:bodyPr>
          <a:lstStyle/>
          <a:p>
            <a:r>
              <a:rPr lang="en-US" sz="1200" dirty="0">
                <a:solidFill>
                  <a:srgbClr val="1F224E"/>
                </a:solidFill>
                <a:latin typeface="Myriad Pro" charset="0"/>
                <a:ea typeface="Myriad Pro" charset="0"/>
                <a:cs typeface="Myriad Pro" charset="0"/>
              </a:rPr>
              <a:t>Poor standard of living in rural areas </a:t>
            </a:r>
            <a:r>
              <a:rPr lang="en-GB"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a:t>
            </a:r>
            <a:r>
              <a:rPr lang="en-US" sz="1200" dirty="0" smtClean="0">
                <a:solidFill>
                  <a:srgbClr val="1F224E"/>
                </a:solidFill>
                <a:latin typeface="Myriad Pro" charset="0"/>
                <a:ea typeface="Myriad Pro" charset="0"/>
                <a:cs typeface="Myriad Pro" charset="0"/>
              </a:rPr>
              <a:t> </a:t>
            </a:r>
            <a:r>
              <a:rPr lang="en-US" sz="1200" dirty="0">
                <a:solidFill>
                  <a:srgbClr val="1F224E"/>
                </a:solidFill>
                <a:latin typeface="Myriad Pro" charset="0"/>
                <a:ea typeface="Myriad Pro" charset="0"/>
                <a:cs typeface="Myriad Pro" charset="0"/>
              </a:rPr>
              <a:t>and government investment in urban areas encourages population movement on a larger scale (DEV)</a:t>
            </a:r>
            <a:endParaRPr lang="en-GB" sz="1200" dirty="0">
              <a:solidFill>
                <a:srgbClr val="1F224E"/>
              </a:solidFill>
              <a:latin typeface="Myriad Pro" charset="0"/>
              <a:ea typeface="Myriad Pro" charset="0"/>
              <a:cs typeface="Myriad Pro" charset="0"/>
            </a:endParaRPr>
          </a:p>
        </p:txBody>
      </p:sp>
      <p:sp>
        <p:nvSpPr>
          <p:cNvPr id="10" name="Rectangle 9"/>
          <p:cNvSpPr/>
          <p:nvPr/>
        </p:nvSpPr>
        <p:spPr>
          <a:xfrm>
            <a:off x="6606207" y="3717032"/>
            <a:ext cx="2139727" cy="830997"/>
          </a:xfrm>
          <a:prstGeom prst="rect">
            <a:avLst/>
          </a:prstGeom>
          <a:ln>
            <a:solidFill>
              <a:schemeClr val="tx1"/>
            </a:solidFill>
          </a:ln>
        </p:spPr>
        <p:txBody>
          <a:bodyPr wrap="square">
            <a:spAutoFit/>
          </a:bodyPr>
          <a:lstStyle/>
          <a:p>
            <a:r>
              <a:rPr lang="en-US" sz="1200" dirty="0">
                <a:solidFill>
                  <a:srgbClr val="1F224E"/>
                </a:solidFill>
                <a:latin typeface="Myriad Pro" charset="0"/>
                <a:ea typeface="Myriad Pro" charset="0"/>
                <a:cs typeface="Myriad Pro" charset="0"/>
              </a:rPr>
              <a:t>People need to find work </a:t>
            </a:r>
            <a:r>
              <a:rPr lang="en-GB"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a:t>
            </a:r>
            <a:r>
              <a:rPr lang="en-US" sz="1200" dirty="0" smtClean="0">
                <a:solidFill>
                  <a:srgbClr val="1F224E"/>
                </a:solidFill>
                <a:latin typeface="Myriad Pro" charset="0"/>
                <a:ea typeface="Myriad Pro" charset="0"/>
                <a:cs typeface="Myriad Pro" charset="0"/>
              </a:rPr>
              <a:t> </a:t>
            </a:r>
            <a:r>
              <a:rPr lang="en-US" sz="1200" dirty="0">
                <a:solidFill>
                  <a:srgbClr val="1F224E"/>
                </a:solidFill>
                <a:latin typeface="Myriad Pro" charset="0"/>
                <a:ea typeface="Myriad Pro" charset="0"/>
                <a:cs typeface="Myriad Pro" charset="0"/>
              </a:rPr>
              <a:t>so there’s an increased demand for informal jobs to support their families (DEV)</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692556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fontScale="90000"/>
          </a:bodyPr>
          <a:lstStyle/>
          <a:p>
            <a:r>
              <a:rPr lang="en-GB" dirty="0"/>
              <a:t>Question </a:t>
            </a:r>
            <a:r>
              <a:rPr lang="en-GB" dirty="0" smtClean="0"/>
              <a:t>2(c)* </a:t>
            </a:r>
            <a:r>
              <a:rPr lang="en-GB" dirty="0"/>
              <a:t>– </a:t>
            </a:r>
            <a:r>
              <a:rPr lang="en-GB" dirty="0" smtClean="0"/>
              <a:t>12 marks (+3 </a:t>
            </a:r>
            <a:r>
              <a:rPr lang="en-GB" dirty="0" err="1" smtClean="0"/>
              <a:t>SPaG</a:t>
            </a:r>
            <a:r>
              <a:rPr lang="en-GB" dirty="0" smtClean="0"/>
              <a:t>)</a:t>
            </a:r>
            <a:endParaRPr lang="en-GB" dirty="0"/>
          </a:p>
        </p:txBody>
      </p:sp>
      <p:sp>
        <p:nvSpPr>
          <p:cNvPr id="3" name="Content Placeholder 2"/>
          <p:cNvSpPr>
            <a:spLocks noGrp="1"/>
          </p:cNvSpPr>
          <p:nvPr>
            <p:ph idx="4294967295"/>
          </p:nvPr>
        </p:nvSpPr>
        <p:spPr>
          <a:xfrm>
            <a:off x="550169" y="2276872"/>
            <a:ext cx="8229601" cy="3672408"/>
          </a:xfrm>
        </p:spPr>
        <p:txBody>
          <a:bodyPr>
            <a:normAutofit fontScale="85000" lnSpcReduction="20000"/>
          </a:bodyPr>
          <a:lstStyle/>
          <a:p>
            <a:pPr marL="0" indent="0">
              <a:buNone/>
            </a:pPr>
            <a:r>
              <a:rPr lang="en-GB" sz="1500" dirty="0">
                <a:solidFill>
                  <a:srgbClr val="1F224E"/>
                </a:solidFill>
                <a:latin typeface="Myriad Pro" charset="0"/>
                <a:ea typeface="Myriad Pro" charset="0"/>
                <a:cs typeface="Myriad Pro" charset="0"/>
              </a:rPr>
              <a:t>This is a 12 mark question which is split evenly between </a:t>
            </a:r>
            <a:r>
              <a:rPr lang="en-GB" sz="1500" dirty="0">
                <a:solidFill>
                  <a:srgbClr val="FF0000"/>
                </a:solidFill>
                <a:latin typeface="Myriad Pro" charset="0"/>
                <a:ea typeface="Myriad Pro" charset="0"/>
                <a:cs typeface="Myriad Pro" charset="0"/>
              </a:rPr>
              <a:t>AO1 (knowledge)</a:t>
            </a:r>
            <a:r>
              <a:rPr lang="en-GB" sz="1500" dirty="0">
                <a:solidFill>
                  <a:srgbClr val="1F224E"/>
                </a:solidFill>
                <a:latin typeface="Myriad Pro" charset="0"/>
                <a:ea typeface="Myriad Pro" charset="0"/>
                <a:cs typeface="Myriad Pro" charset="0"/>
              </a:rPr>
              <a:t>, </a:t>
            </a:r>
            <a:r>
              <a:rPr lang="en-GB" sz="1500" dirty="0">
                <a:solidFill>
                  <a:schemeClr val="accent6"/>
                </a:solidFill>
                <a:latin typeface="Myriad Pro" charset="0"/>
                <a:ea typeface="Myriad Pro" charset="0"/>
                <a:cs typeface="Myriad Pro" charset="0"/>
              </a:rPr>
              <a:t>AO2 (understanding)</a:t>
            </a:r>
            <a:r>
              <a:rPr lang="en-GB" sz="1500" dirty="0">
                <a:solidFill>
                  <a:srgbClr val="1F224E"/>
                </a:solidFill>
                <a:latin typeface="Myriad Pro" charset="0"/>
                <a:ea typeface="Myriad Pro" charset="0"/>
                <a:cs typeface="Myriad Pro" charset="0"/>
              </a:rPr>
              <a:t> and </a:t>
            </a:r>
            <a:r>
              <a:rPr lang="en-GB" sz="1500" dirty="0">
                <a:solidFill>
                  <a:srgbClr val="00B0F0"/>
                </a:solidFill>
                <a:latin typeface="Myriad Pro" charset="0"/>
                <a:ea typeface="Myriad Pro" charset="0"/>
                <a:cs typeface="Myriad Pro" charset="0"/>
              </a:rPr>
              <a:t>AO3 (application)</a:t>
            </a:r>
            <a:r>
              <a:rPr lang="en-GB" sz="1500" dirty="0">
                <a:solidFill>
                  <a:srgbClr val="1F224E"/>
                </a:solidFill>
                <a:latin typeface="Myriad Pro" charset="0"/>
                <a:ea typeface="Myriad Pro" charset="0"/>
                <a:cs typeface="Myriad Pro" charset="0"/>
              </a:rPr>
              <a:t>. </a:t>
            </a:r>
          </a:p>
          <a:p>
            <a:pPr marL="0" indent="0">
              <a:buNone/>
            </a:pPr>
            <a:endParaRPr lang="en-GB" sz="1500" dirty="0">
              <a:solidFill>
                <a:srgbClr val="1F224E"/>
              </a:solidFill>
              <a:latin typeface="Myriad Pro" charset="0"/>
              <a:ea typeface="Myriad Pro" charset="0"/>
              <a:cs typeface="Myriad Pro" charset="0"/>
            </a:endParaRPr>
          </a:p>
          <a:p>
            <a:pPr marL="0" indent="0">
              <a:buNone/>
            </a:pPr>
            <a:r>
              <a:rPr lang="en-GB" sz="1500" dirty="0" smtClean="0">
                <a:solidFill>
                  <a:srgbClr val="1F224E"/>
                </a:solidFill>
                <a:latin typeface="Myriad Pro" charset="0"/>
                <a:ea typeface="Myriad Pro" charset="0"/>
                <a:cs typeface="Myriad Pro" charset="0"/>
              </a:rPr>
              <a:t>The question asks for students to use </a:t>
            </a:r>
            <a:r>
              <a:rPr lang="en-GB" sz="1500" dirty="0" smtClean="0">
                <a:solidFill>
                  <a:srgbClr val="FF0000"/>
                </a:solidFill>
                <a:latin typeface="Myriad Pro" charset="0"/>
                <a:ea typeface="Myriad Pro" charset="0"/>
                <a:cs typeface="Myriad Pro" charset="0"/>
              </a:rPr>
              <a:t>case study </a:t>
            </a:r>
            <a:r>
              <a:rPr lang="en-GB" sz="1500" dirty="0" smtClean="0">
                <a:solidFill>
                  <a:srgbClr val="1F224E"/>
                </a:solidFill>
                <a:latin typeface="Myriad Pro" charset="0"/>
                <a:ea typeface="Myriad Pro" charset="0"/>
                <a:cs typeface="Myriad Pro" charset="0"/>
              </a:rPr>
              <a:t>knowledge in their answer – and so this automatically means that there will be </a:t>
            </a:r>
            <a:r>
              <a:rPr lang="en-GB" sz="1500" dirty="0" smtClean="0">
                <a:solidFill>
                  <a:srgbClr val="FF0000"/>
                </a:solidFill>
                <a:latin typeface="Myriad Pro" charset="0"/>
                <a:ea typeface="Myriad Pro" charset="0"/>
                <a:cs typeface="Myriad Pro" charset="0"/>
              </a:rPr>
              <a:t>AO1 (knowledge)</a:t>
            </a:r>
            <a:r>
              <a:rPr lang="en-GB" sz="1500" dirty="0" smtClean="0">
                <a:solidFill>
                  <a:srgbClr val="1F224E"/>
                </a:solidFill>
                <a:latin typeface="Myriad Pro" charset="0"/>
                <a:ea typeface="Myriad Pro" charset="0"/>
                <a:cs typeface="Myriad Pro" charset="0"/>
              </a:rPr>
              <a:t> marks. The question includes ‘migration’ and ‘growth and character of cities’ which are both conceptual and require </a:t>
            </a:r>
            <a:r>
              <a:rPr lang="en-GB" sz="1500" dirty="0">
                <a:solidFill>
                  <a:schemeClr val="accent6"/>
                </a:solidFill>
                <a:latin typeface="Myriad Pro" charset="0"/>
                <a:ea typeface="Myriad Pro" charset="0"/>
                <a:cs typeface="Myriad Pro" charset="0"/>
              </a:rPr>
              <a:t>understanding (AO2)</a:t>
            </a:r>
            <a:r>
              <a:rPr lang="en-GB" sz="1500" dirty="0">
                <a:solidFill>
                  <a:srgbClr val="1F224E"/>
                </a:solidFill>
                <a:latin typeface="Myriad Pro" charset="0"/>
                <a:ea typeface="Myriad Pro" charset="0"/>
                <a:cs typeface="Myriad Pro" charset="0"/>
              </a:rPr>
              <a:t>. </a:t>
            </a:r>
            <a:r>
              <a:rPr lang="en-GB" sz="1500" dirty="0" smtClean="0">
                <a:solidFill>
                  <a:srgbClr val="1F224E"/>
                </a:solidFill>
                <a:latin typeface="Myriad Pro" charset="0"/>
                <a:ea typeface="Myriad Pro" charset="0"/>
                <a:cs typeface="Myriad Pro" charset="0"/>
              </a:rPr>
              <a:t>The command of ‘Examine how far’ indicates that </a:t>
            </a:r>
            <a:r>
              <a:rPr lang="en-GB" sz="1500" dirty="0" smtClean="0">
                <a:solidFill>
                  <a:srgbClr val="00B0F0"/>
                </a:solidFill>
                <a:latin typeface="Myriad Pro" charset="0"/>
                <a:ea typeface="Myriad Pro" charset="0"/>
                <a:cs typeface="Myriad Pro" charset="0"/>
              </a:rPr>
              <a:t>application (AO3) </a:t>
            </a:r>
            <a:r>
              <a:rPr lang="en-GB" sz="1500" dirty="0" smtClean="0">
                <a:solidFill>
                  <a:srgbClr val="1F224E"/>
                </a:solidFill>
                <a:latin typeface="Myriad Pro" charset="0"/>
                <a:ea typeface="Myriad Pro" charset="0"/>
                <a:cs typeface="Myriad Pro" charset="0"/>
              </a:rPr>
              <a:t>will be required as students will need to develop their answer beyond what they have learnt in the specification. </a:t>
            </a:r>
          </a:p>
          <a:p>
            <a:pPr marL="0" indent="0">
              <a:buNone/>
            </a:pPr>
            <a:endParaRPr lang="en-GB" sz="1500" dirty="0">
              <a:solidFill>
                <a:srgbClr val="1F224E"/>
              </a:solidFill>
              <a:latin typeface="Myriad Pro" charset="0"/>
              <a:ea typeface="Myriad Pro" charset="0"/>
              <a:cs typeface="Myriad Pro" charset="0"/>
            </a:endParaRPr>
          </a:p>
          <a:p>
            <a:pPr marL="0" indent="0">
              <a:buNone/>
            </a:pPr>
            <a:r>
              <a:rPr lang="en-GB" sz="1500" dirty="0" smtClean="0">
                <a:solidFill>
                  <a:srgbClr val="1F224E"/>
                </a:solidFill>
                <a:latin typeface="Myriad Pro" charset="0"/>
                <a:ea typeface="Myriad Pro" charset="0"/>
                <a:cs typeface="Myriad Pro" charset="0"/>
              </a:rPr>
              <a:t>In the specification students will have learnt about the ‘influence of migration (national and international) and its impact on the city’s growth and character’ for one LIDC or EDC city. As the question asks for students to </a:t>
            </a:r>
            <a:r>
              <a:rPr lang="en-GB" sz="1500" i="1" dirty="0" smtClean="0">
                <a:solidFill>
                  <a:srgbClr val="1F224E"/>
                </a:solidFill>
                <a:latin typeface="Myriad Pro" charset="0"/>
                <a:ea typeface="Myriad Pro" charset="0"/>
                <a:cs typeface="Myriad Pro" charset="0"/>
              </a:rPr>
              <a:t>examine how far</a:t>
            </a:r>
            <a:r>
              <a:rPr lang="en-GB" sz="1500" dirty="0" smtClean="0">
                <a:solidFill>
                  <a:srgbClr val="1F224E"/>
                </a:solidFill>
                <a:latin typeface="Myriad Pro" charset="0"/>
                <a:ea typeface="Myriad Pro" charset="0"/>
                <a:cs typeface="Myriad Pro" charset="0"/>
              </a:rPr>
              <a:t> migration influences the growth and character of cities in LIDCs and EDCs, students could discuss how migration influences the growth and character of cities in LIDCs and EDCs, the degree of this, other influences and potentially generalisations from the case study to other cities.</a:t>
            </a:r>
            <a:endParaRPr lang="en-GB" sz="1500" dirty="0">
              <a:solidFill>
                <a:srgbClr val="1F224E"/>
              </a:solidFill>
              <a:latin typeface="Myriad Pro" charset="0"/>
              <a:ea typeface="Myriad Pro" charset="0"/>
              <a:cs typeface="Myriad Pro" charset="0"/>
            </a:endParaRPr>
          </a:p>
          <a:p>
            <a:pPr marL="0" indent="0">
              <a:buNone/>
            </a:pPr>
            <a:endParaRPr lang="en-GB" sz="1500" dirty="0">
              <a:solidFill>
                <a:srgbClr val="1F224E"/>
              </a:solidFill>
              <a:latin typeface="Myriad Pro" charset="0"/>
              <a:ea typeface="Myriad Pro" charset="0"/>
              <a:cs typeface="Myriad Pro" charset="0"/>
            </a:endParaRPr>
          </a:p>
          <a:p>
            <a:pPr marL="0" indent="0">
              <a:buNone/>
            </a:pPr>
            <a:r>
              <a:rPr lang="en-US" sz="1500" dirty="0" smtClean="0">
                <a:solidFill>
                  <a:srgbClr val="1F224E"/>
                </a:solidFill>
                <a:latin typeface="Myriad Pro" charset="0"/>
                <a:ea typeface="Myriad Pro" charset="0"/>
                <a:cs typeface="Myriad Pro" charset="0"/>
              </a:rPr>
              <a:t>The </a:t>
            </a:r>
            <a:r>
              <a:rPr lang="en-US" sz="1500" dirty="0">
                <a:solidFill>
                  <a:srgbClr val="1F224E"/>
                </a:solidFill>
                <a:latin typeface="Myriad Pro" charset="0"/>
                <a:ea typeface="Myriad Pro" charset="0"/>
                <a:cs typeface="Myriad Pro" charset="0"/>
              </a:rPr>
              <a:t>asterisk (*) shows that ‘Quality of extended response’ will be assessed in this question </a:t>
            </a:r>
            <a:r>
              <a:rPr lang="en-GB" sz="1500" dirty="0">
                <a:solidFill>
                  <a:srgbClr val="1F224E"/>
                </a:solidFill>
                <a:latin typeface="Myriad Pro" charset="0"/>
                <a:ea typeface="Myriad Pro" charset="0"/>
                <a:cs typeface="Myriad Pro" charset="0"/>
              </a:rPr>
              <a:t>– you can find out more about the Quality of Extended Response descriptors on slide 9</a:t>
            </a:r>
            <a:r>
              <a:rPr lang="en-US" sz="1500" dirty="0">
                <a:solidFill>
                  <a:srgbClr val="1F224E"/>
                </a:solidFill>
                <a:latin typeface="Myriad Pro" charset="0"/>
                <a:ea typeface="Myriad Pro" charset="0"/>
                <a:cs typeface="Myriad Pro" charset="0"/>
              </a:rPr>
              <a:t>.</a:t>
            </a:r>
          </a:p>
          <a:p>
            <a:pPr marL="0" indent="0">
              <a:buNone/>
            </a:pPr>
            <a:endParaRPr lang="en-US" sz="1500" dirty="0">
              <a:solidFill>
                <a:srgbClr val="1F224E"/>
              </a:solidFill>
              <a:latin typeface="Myriad Pro" charset="0"/>
              <a:ea typeface="Myriad Pro" charset="0"/>
              <a:cs typeface="Myriad Pro" charset="0"/>
            </a:endParaRPr>
          </a:p>
          <a:p>
            <a:pPr marL="0" indent="0">
              <a:buNone/>
            </a:pPr>
            <a:r>
              <a:rPr lang="en-US" sz="1500" dirty="0">
                <a:solidFill>
                  <a:srgbClr val="1F224E"/>
                </a:solidFill>
                <a:latin typeface="Myriad Pro" charset="0"/>
                <a:ea typeface="Myriad Pro" charset="0"/>
                <a:cs typeface="Myriad Pro" charset="0"/>
              </a:rPr>
              <a:t>There are marks for </a:t>
            </a:r>
            <a:r>
              <a:rPr lang="en-US" sz="1500" dirty="0" err="1">
                <a:solidFill>
                  <a:srgbClr val="1F224E"/>
                </a:solidFill>
                <a:latin typeface="Myriad Pro" charset="0"/>
                <a:ea typeface="Myriad Pro" charset="0"/>
                <a:cs typeface="Myriad Pro" charset="0"/>
              </a:rPr>
              <a:t>SPaG</a:t>
            </a:r>
            <a:r>
              <a:rPr lang="en-US" sz="1500" dirty="0">
                <a:solidFill>
                  <a:srgbClr val="1F224E"/>
                </a:solidFill>
                <a:latin typeface="Myriad Pro" charset="0"/>
                <a:ea typeface="Myriad Pro" charset="0"/>
                <a:cs typeface="Myriad Pro" charset="0"/>
              </a:rPr>
              <a:t> (</a:t>
            </a:r>
            <a:r>
              <a:rPr lang="en-GB" sz="1500" dirty="0">
                <a:solidFill>
                  <a:srgbClr val="1F224E"/>
                </a:solidFill>
                <a:latin typeface="Myriad Pro" charset="0"/>
                <a:ea typeface="Myriad Pro" charset="0"/>
                <a:cs typeface="Myriad Pro" charset="0"/>
              </a:rPr>
              <a:t>Spelling, punctuation and grammar and the use of specialist terminology) you can find out more about the </a:t>
            </a:r>
            <a:r>
              <a:rPr lang="en-GB" sz="1500" dirty="0" err="1">
                <a:solidFill>
                  <a:srgbClr val="1F224E"/>
                </a:solidFill>
                <a:latin typeface="Myriad Pro" charset="0"/>
                <a:ea typeface="Myriad Pro" charset="0"/>
                <a:cs typeface="Myriad Pro" charset="0"/>
              </a:rPr>
              <a:t>SPaG</a:t>
            </a:r>
            <a:r>
              <a:rPr lang="en-GB" sz="1500" dirty="0">
                <a:solidFill>
                  <a:srgbClr val="1F224E"/>
                </a:solidFill>
                <a:latin typeface="Myriad Pro" charset="0"/>
                <a:ea typeface="Myriad Pro" charset="0"/>
                <a:cs typeface="Myriad Pro" charset="0"/>
              </a:rPr>
              <a:t> descriptors on slide 8.</a:t>
            </a:r>
            <a:endParaRPr lang="en-US" sz="1500" dirty="0">
              <a:solidFill>
                <a:srgbClr val="1F224E"/>
              </a:solidFill>
              <a:latin typeface="Myriad Pro" charset="0"/>
              <a:ea typeface="Myriad Pro" charset="0"/>
              <a:cs typeface="Myriad Pro" charset="0"/>
            </a:endParaRPr>
          </a:p>
          <a:p>
            <a:endParaRPr lang="en-GB" dirty="0">
              <a:latin typeface="Myriad Pro"/>
            </a:endParaRPr>
          </a:p>
        </p:txBody>
      </p:sp>
      <p:sp>
        <p:nvSpPr>
          <p:cNvPr id="4" name="Content Placeholder 2"/>
          <p:cNvSpPr txBox="1">
            <a:spLocks/>
          </p:cNvSpPr>
          <p:nvPr/>
        </p:nvSpPr>
        <p:spPr>
          <a:xfrm>
            <a:off x="550169" y="1196752"/>
            <a:ext cx="8229600" cy="864096"/>
          </a:xfrm>
          <a:prstGeom prst="rect">
            <a:avLst/>
          </a:prstGeom>
          <a:ln>
            <a:solidFill>
              <a:schemeClr val="tx1"/>
            </a:solid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solidFill>
                  <a:srgbClr val="00B0F0"/>
                </a:solidFill>
              </a:rPr>
              <a:t>Examine</a:t>
            </a:r>
            <a:r>
              <a:rPr lang="en-US" sz="1400" dirty="0"/>
              <a:t> </a:t>
            </a:r>
            <a:r>
              <a:rPr lang="en-US" sz="1400" dirty="0">
                <a:solidFill>
                  <a:srgbClr val="00B0F0"/>
                </a:solidFill>
              </a:rPr>
              <a:t>how far </a:t>
            </a:r>
            <a:r>
              <a:rPr lang="en-US" sz="1400" dirty="0">
                <a:solidFill>
                  <a:schemeClr val="accent6"/>
                </a:solidFill>
              </a:rPr>
              <a:t>migration</a:t>
            </a:r>
            <a:r>
              <a:rPr lang="en-US" sz="1400" dirty="0"/>
              <a:t> </a:t>
            </a:r>
            <a:r>
              <a:rPr lang="en-US" sz="1400" u="sng" dirty="0"/>
              <a:t>influences</a:t>
            </a:r>
            <a:r>
              <a:rPr lang="en-US" sz="1400" dirty="0"/>
              <a:t> the </a:t>
            </a:r>
            <a:r>
              <a:rPr lang="en-US" sz="1400" dirty="0">
                <a:solidFill>
                  <a:schemeClr val="accent6"/>
                </a:solidFill>
              </a:rPr>
              <a:t>growth and character</a:t>
            </a:r>
            <a:r>
              <a:rPr lang="en-US" sz="1400" dirty="0"/>
              <a:t> of </a:t>
            </a:r>
            <a:r>
              <a:rPr lang="en-US" sz="1400" dirty="0">
                <a:solidFill>
                  <a:srgbClr val="FF0000"/>
                </a:solidFill>
              </a:rPr>
              <a:t>cities in LIDCs or EDCs</a:t>
            </a:r>
            <a:r>
              <a:rPr lang="en-US" sz="1400" dirty="0" smtClean="0"/>
              <a:t>.</a:t>
            </a:r>
          </a:p>
          <a:p>
            <a:pPr marL="0" indent="0">
              <a:buNone/>
            </a:pPr>
            <a:endParaRPr lang="en-US" sz="1400" dirty="0"/>
          </a:p>
          <a:p>
            <a:pPr marL="0" indent="0">
              <a:buNone/>
            </a:pPr>
            <a:r>
              <a:rPr lang="en-US" sz="1400" dirty="0"/>
              <a:t>Use </a:t>
            </a:r>
            <a:r>
              <a:rPr lang="en-US" sz="1400" dirty="0">
                <a:solidFill>
                  <a:srgbClr val="FF0000"/>
                </a:solidFill>
              </a:rPr>
              <a:t>case study </a:t>
            </a:r>
            <a:r>
              <a:rPr lang="en-US" sz="1400" dirty="0"/>
              <a:t>knowledge in your answer.</a:t>
            </a:r>
            <a:endParaRPr lang="en-GB" sz="1400" dirty="0"/>
          </a:p>
        </p:txBody>
      </p:sp>
    </p:spTree>
    <p:extLst>
      <p:ext uri="{BB962C8B-B14F-4D97-AF65-F5344CB8AC3E}">
        <p14:creationId xmlns:p14="http://schemas.microsoft.com/office/powerpoint/2010/main" val="2746732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a:t>Question </a:t>
            </a:r>
            <a:r>
              <a:rPr lang="en-GB" dirty="0" smtClean="0"/>
              <a:t>2(c)* – </a:t>
            </a:r>
            <a:r>
              <a:rPr lang="en-GB" dirty="0"/>
              <a:t>The mark scheme</a:t>
            </a:r>
          </a:p>
        </p:txBody>
      </p:sp>
      <p:sp>
        <p:nvSpPr>
          <p:cNvPr id="3" name="Content Placeholder 2"/>
          <p:cNvSpPr>
            <a:spLocks noGrp="1"/>
          </p:cNvSpPr>
          <p:nvPr>
            <p:ph idx="4294967295"/>
          </p:nvPr>
        </p:nvSpPr>
        <p:spPr>
          <a:xfrm>
            <a:off x="207067" y="1008851"/>
            <a:ext cx="8699500" cy="4436373"/>
          </a:xfrm>
        </p:spPr>
        <p:txBody>
          <a:bodyPr>
            <a:normAutofit fontScale="85000" lnSpcReduction="10000"/>
          </a:bodyPr>
          <a:lstStyle/>
          <a:p>
            <a:pPr marL="0" indent="0">
              <a:buNone/>
            </a:pPr>
            <a:r>
              <a:rPr lang="en-US" sz="1400" b="1" dirty="0">
                <a:solidFill>
                  <a:srgbClr val="1F224E"/>
                </a:solidFill>
                <a:latin typeface="Myriad Pro" charset="0"/>
                <a:ea typeface="Myriad Pro" charset="0"/>
                <a:cs typeface="Myriad Pro" charset="0"/>
              </a:rPr>
              <a:t>Level 4 (10–12 marks)</a:t>
            </a:r>
            <a:r>
              <a:rPr lang="en-US" sz="1400" dirty="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a:p>
            <a:pPr marL="0" indent="0">
              <a:buNone/>
            </a:pPr>
            <a:r>
              <a:rPr lang="en-US" sz="1400" dirty="0">
                <a:solidFill>
                  <a:srgbClr val="1F224E"/>
                </a:solidFill>
                <a:latin typeface="Myriad Pro" charset="0"/>
                <a:ea typeface="Myriad Pro" charset="0"/>
                <a:cs typeface="Myriad Pro" charset="0"/>
              </a:rPr>
              <a:t>An answer at this level demonstrates </a:t>
            </a:r>
            <a:r>
              <a:rPr lang="en-US" sz="1400" b="1" dirty="0">
                <a:solidFill>
                  <a:srgbClr val="1F224E"/>
                </a:solidFill>
                <a:latin typeface="Myriad Pro" charset="0"/>
                <a:ea typeface="Myriad Pro" charset="0"/>
                <a:cs typeface="Myriad Pro" charset="0"/>
              </a:rPr>
              <a:t>comprehensive</a:t>
            </a:r>
            <a:r>
              <a:rPr lang="en-US" sz="1400" dirty="0">
                <a:solidFill>
                  <a:srgbClr val="1F224E"/>
                </a:solidFill>
                <a:latin typeface="Myriad Pro" charset="0"/>
                <a:ea typeface="Myriad Pro" charset="0"/>
                <a:cs typeface="Myriad Pro" charset="0"/>
              </a:rPr>
              <a:t> </a:t>
            </a:r>
            <a:r>
              <a:rPr lang="en-US" sz="1400" dirty="0">
                <a:solidFill>
                  <a:srgbClr val="FF0000"/>
                </a:solidFill>
                <a:latin typeface="Myriad Pro" charset="0"/>
                <a:ea typeface="Myriad Pro" charset="0"/>
                <a:cs typeface="Myriad Pro" charset="0"/>
              </a:rPr>
              <a:t>knowledge</a:t>
            </a:r>
            <a:r>
              <a:rPr lang="en-US" sz="1400" dirty="0">
                <a:solidFill>
                  <a:srgbClr val="1F224E"/>
                </a:solidFill>
                <a:latin typeface="Myriad Pro" charset="0"/>
                <a:ea typeface="Myriad Pro" charset="0"/>
                <a:cs typeface="Myriad Pro" charset="0"/>
              </a:rPr>
              <a:t> </a:t>
            </a:r>
            <a:r>
              <a:rPr lang="en-US" sz="1400" dirty="0" smtClean="0">
                <a:solidFill>
                  <a:srgbClr val="1F224E"/>
                </a:solidFill>
                <a:latin typeface="Myriad Pro" charset="0"/>
                <a:ea typeface="Myriad Pro" charset="0"/>
                <a:cs typeface="Myriad Pro" charset="0"/>
              </a:rPr>
              <a:t>of how </a:t>
            </a:r>
            <a:r>
              <a:rPr lang="en-US" sz="1400" dirty="0">
                <a:solidFill>
                  <a:srgbClr val="1F224E"/>
                </a:solidFill>
                <a:latin typeface="Myriad Pro" charset="0"/>
                <a:ea typeface="Myriad Pro" charset="0"/>
                <a:cs typeface="Myriad Pro" charset="0"/>
              </a:rPr>
              <a:t>migration influences the growth and character of cities</a:t>
            </a:r>
            <a:r>
              <a:rPr lang="en-US" sz="1400" dirty="0"/>
              <a:t> </a:t>
            </a:r>
            <a:r>
              <a:rPr lang="en-US" sz="1400" dirty="0" smtClean="0">
                <a:solidFill>
                  <a:srgbClr val="FF0000"/>
                </a:solidFill>
                <a:latin typeface="Myriad Pro" charset="0"/>
                <a:ea typeface="Myriad Pro" charset="0"/>
                <a:cs typeface="Myriad Pro" charset="0"/>
              </a:rPr>
              <a:t>(</a:t>
            </a:r>
            <a:r>
              <a:rPr lang="en-US" sz="1400" dirty="0">
                <a:solidFill>
                  <a:srgbClr val="FF0000"/>
                </a:solidFill>
                <a:latin typeface="Myriad Pro" charset="0"/>
                <a:ea typeface="Myriad Pro" charset="0"/>
                <a:cs typeface="Myriad Pro" charset="0"/>
              </a:rPr>
              <a:t>AO1) </a:t>
            </a:r>
            <a:r>
              <a:rPr lang="en-US" sz="1400" dirty="0">
                <a:solidFill>
                  <a:srgbClr val="1F224E"/>
                </a:solidFill>
                <a:latin typeface="Myriad Pro" charset="0"/>
                <a:ea typeface="Myriad Pro" charset="0"/>
                <a:cs typeface="Myriad Pro" charset="0"/>
              </a:rPr>
              <a:t>and </a:t>
            </a:r>
            <a:r>
              <a:rPr lang="en-US" sz="1400" b="1" dirty="0">
                <a:solidFill>
                  <a:srgbClr val="1F224E"/>
                </a:solidFill>
                <a:latin typeface="Myriad Pro" charset="0"/>
                <a:ea typeface="Myriad Pro" charset="0"/>
                <a:cs typeface="Myriad Pro" charset="0"/>
              </a:rPr>
              <a:t>comprehensive</a:t>
            </a:r>
            <a:r>
              <a:rPr lang="en-US" sz="1400" dirty="0">
                <a:solidFill>
                  <a:srgbClr val="1F224E"/>
                </a:solidFill>
                <a:latin typeface="Myriad Pro" charset="0"/>
                <a:ea typeface="Myriad Pro" charset="0"/>
                <a:cs typeface="Myriad Pro" charset="0"/>
              </a:rPr>
              <a:t> </a:t>
            </a:r>
            <a:r>
              <a:rPr lang="en-US" sz="1400" dirty="0">
                <a:solidFill>
                  <a:schemeClr val="accent6"/>
                </a:solidFill>
                <a:latin typeface="Myriad Pro" charset="0"/>
                <a:ea typeface="Myriad Pro" charset="0"/>
                <a:cs typeface="Myriad Pro" charset="0"/>
              </a:rPr>
              <a:t>understanding</a:t>
            </a:r>
            <a:r>
              <a:rPr lang="en-US" sz="1400" dirty="0">
                <a:solidFill>
                  <a:srgbClr val="1F224E"/>
                </a:solidFill>
                <a:latin typeface="Myriad Pro" charset="0"/>
                <a:ea typeface="Myriad Pro" charset="0"/>
                <a:cs typeface="Myriad Pro" charset="0"/>
              </a:rPr>
              <a:t> of the concepts of migration and growth </a:t>
            </a:r>
            <a:r>
              <a:rPr lang="en-US" sz="1400" dirty="0" smtClean="0">
                <a:solidFill>
                  <a:srgbClr val="1F224E"/>
                </a:solidFill>
                <a:latin typeface="Myriad Pro" charset="0"/>
                <a:ea typeface="Myriad Pro" charset="0"/>
                <a:cs typeface="Myriad Pro" charset="0"/>
              </a:rPr>
              <a:t>and </a:t>
            </a:r>
            <a:r>
              <a:rPr lang="en-US" sz="1400" dirty="0">
                <a:solidFill>
                  <a:srgbClr val="1F224E"/>
                </a:solidFill>
                <a:latin typeface="Myriad Pro" charset="0"/>
                <a:ea typeface="Myriad Pro" charset="0"/>
                <a:cs typeface="Myriad Pro" charset="0"/>
              </a:rPr>
              <a:t>character of cities</a:t>
            </a:r>
            <a:r>
              <a:rPr lang="en-US" sz="1400" dirty="0"/>
              <a:t> </a:t>
            </a:r>
            <a:r>
              <a:rPr lang="en-US" sz="1400" dirty="0" smtClean="0">
                <a:solidFill>
                  <a:schemeClr val="accent6"/>
                </a:solidFill>
                <a:latin typeface="Myriad Pro" charset="0"/>
                <a:ea typeface="Myriad Pro" charset="0"/>
                <a:cs typeface="Myriad Pro" charset="0"/>
              </a:rPr>
              <a:t>(</a:t>
            </a:r>
            <a:r>
              <a:rPr lang="en-US" sz="1400" dirty="0">
                <a:solidFill>
                  <a:schemeClr val="accent6"/>
                </a:solidFill>
                <a:latin typeface="Myriad Pro" charset="0"/>
                <a:ea typeface="Myriad Pro" charset="0"/>
                <a:cs typeface="Myriad Pro" charset="0"/>
              </a:rPr>
              <a:t>AO2)</a:t>
            </a:r>
            <a:r>
              <a:rPr lang="en-US" sz="1400" dirty="0">
                <a:solidFill>
                  <a:srgbClr val="1F224E"/>
                </a:solidFill>
                <a:latin typeface="Myriad Pro" charset="0"/>
                <a:ea typeface="Myriad Pro" charset="0"/>
                <a:cs typeface="Myriad Pro" charset="0"/>
              </a:rPr>
              <a:t>. There will be a </a:t>
            </a:r>
            <a:r>
              <a:rPr lang="en-US" sz="1400" b="1" dirty="0">
                <a:solidFill>
                  <a:srgbClr val="1F224E"/>
                </a:solidFill>
                <a:latin typeface="Myriad Pro" charset="0"/>
                <a:ea typeface="Myriad Pro" charset="0"/>
                <a:cs typeface="Myriad Pro" charset="0"/>
              </a:rPr>
              <a:t>comprehensive</a:t>
            </a:r>
            <a:r>
              <a:rPr lang="en-US" sz="1400" dirty="0">
                <a:solidFill>
                  <a:srgbClr val="1F224E"/>
                </a:solidFill>
                <a:latin typeface="Myriad Pro" charset="0"/>
                <a:ea typeface="Myriad Pro" charset="0"/>
                <a:cs typeface="Myriad Pro" charset="0"/>
              </a:rPr>
              <a:t> </a:t>
            </a:r>
            <a:r>
              <a:rPr lang="en-US" sz="1400" dirty="0">
                <a:solidFill>
                  <a:srgbClr val="00B0F0"/>
                </a:solidFill>
                <a:latin typeface="Myriad Pro" charset="0"/>
                <a:ea typeface="Myriad Pro" charset="0"/>
                <a:cs typeface="Myriad Pro" charset="0"/>
              </a:rPr>
              <a:t>evaluation</a:t>
            </a:r>
            <a:r>
              <a:rPr lang="en-US" sz="1400" dirty="0">
                <a:solidFill>
                  <a:srgbClr val="1F224E"/>
                </a:solidFill>
                <a:latin typeface="Myriad Pro" charset="0"/>
                <a:ea typeface="Myriad Pro" charset="0"/>
                <a:cs typeface="Myriad Pro" charset="0"/>
              </a:rPr>
              <a:t> of how far migration influences the growth and character of cities</a:t>
            </a:r>
            <a:r>
              <a:rPr lang="en-US" sz="1400" dirty="0"/>
              <a:t> </a:t>
            </a:r>
            <a:r>
              <a:rPr lang="en-US" sz="1400" dirty="0" smtClean="0">
                <a:solidFill>
                  <a:srgbClr val="00B0F0"/>
                </a:solidFill>
                <a:latin typeface="Myriad Pro" charset="0"/>
                <a:ea typeface="Myriad Pro" charset="0"/>
                <a:cs typeface="Myriad Pro" charset="0"/>
              </a:rPr>
              <a:t>(</a:t>
            </a:r>
            <a:r>
              <a:rPr lang="en-US" sz="1400" dirty="0">
                <a:solidFill>
                  <a:srgbClr val="00B0F0"/>
                </a:solidFill>
                <a:latin typeface="Myriad Pro" charset="0"/>
                <a:ea typeface="Myriad Pro" charset="0"/>
                <a:cs typeface="Myriad Pro" charset="0"/>
              </a:rPr>
              <a:t>AO3)</a:t>
            </a:r>
            <a:r>
              <a:rPr lang="en-US" sz="1400" dirty="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a:p>
            <a:pPr marL="0" indent="0">
              <a:buNone/>
            </a:pPr>
            <a:r>
              <a:rPr lang="en-US" sz="1400" dirty="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a:p>
            <a:pPr marL="0" indent="0">
              <a:buNone/>
            </a:pPr>
            <a:r>
              <a:rPr lang="en-US" sz="1400" dirty="0">
                <a:solidFill>
                  <a:srgbClr val="1F224E"/>
                </a:solidFill>
                <a:latin typeface="Myriad Pro" charset="0"/>
                <a:ea typeface="Myriad Pro" charset="0"/>
                <a:cs typeface="Myriad Pro" charset="0"/>
              </a:rPr>
              <a:t>This will be shown by including </a:t>
            </a:r>
            <a:r>
              <a:rPr lang="en-US" sz="1400" b="1" dirty="0">
                <a:solidFill>
                  <a:srgbClr val="1F224E"/>
                </a:solidFill>
                <a:latin typeface="Myriad Pro" charset="0"/>
                <a:ea typeface="Myriad Pro" charset="0"/>
                <a:cs typeface="Myriad Pro" charset="0"/>
              </a:rPr>
              <a:t>well-developed</a:t>
            </a:r>
            <a:r>
              <a:rPr lang="en-US" sz="1400" dirty="0">
                <a:solidFill>
                  <a:srgbClr val="1F224E"/>
                </a:solidFill>
                <a:latin typeface="Myriad Pro" charset="0"/>
                <a:ea typeface="Myriad Pro" charset="0"/>
                <a:cs typeface="Myriad Pro" charset="0"/>
              </a:rPr>
              <a:t> ideas about the concepts of migration and growth and character in the cities </a:t>
            </a:r>
            <a:r>
              <a:rPr lang="en-US" sz="1400" b="1" dirty="0">
                <a:solidFill>
                  <a:srgbClr val="1F224E"/>
                </a:solidFill>
                <a:latin typeface="Myriad Pro" charset="0"/>
                <a:ea typeface="Myriad Pro" charset="0"/>
                <a:cs typeface="Myriad Pro" charset="0"/>
              </a:rPr>
              <a:t>and</a:t>
            </a:r>
            <a:r>
              <a:rPr lang="en-US" sz="1400" dirty="0">
                <a:solidFill>
                  <a:srgbClr val="1F224E"/>
                </a:solidFill>
                <a:latin typeface="Myriad Pro" charset="0"/>
                <a:ea typeface="Myriad Pro" charset="0"/>
                <a:cs typeface="Myriad Pro" charset="0"/>
              </a:rPr>
              <a:t> how migration influences the growth and character of cities</a:t>
            </a:r>
            <a:r>
              <a:rPr lang="en-US" sz="1400" dirty="0" smtClean="0">
                <a:solidFill>
                  <a:srgbClr val="1F224E"/>
                </a:solidFill>
                <a:latin typeface="Myriad Pro" charset="0"/>
                <a:ea typeface="Myriad Pro" charset="0"/>
                <a:cs typeface="Myriad Pro" charset="0"/>
              </a:rPr>
              <a:t>.</a:t>
            </a:r>
          </a:p>
          <a:p>
            <a:pPr marL="0" indent="0">
              <a:buNone/>
            </a:pPr>
            <a:endParaRPr lang="en-US" sz="1400" dirty="0">
              <a:solidFill>
                <a:srgbClr val="1F224E"/>
              </a:solidFill>
              <a:latin typeface="Myriad Pro" charset="0"/>
              <a:ea typeface="Myriad Pro" charset="0"/>
              <a:cs typeface="Myriad Pro" charset="0"/>
            </a:endParaRPr>
          </a:p>
          <a:p>
            <a:pPr marL="0" indent="0">
              <a:buNone/>
            </a:pPr>
            <a:r>
              <a:rPr lang="en-US" sz="1400" dirty="0">
                <a:solidFill>
                  <a:srgbClr val="1F224E"/>
                </a:solidFill>
                <a:latin typeface="Myriad Pro" charset="0"/>
                <a:ea typeface="Myriad Pro" charset="0"/>
                <a:cs typeface="Myriad Pro" charset="0"/>
              </a:rPr>
              <a:t>The answer must also include </a:t>
            </a:r>
            <a:r>
              <a:rPr lang="en-US" sz="1400" b="1" dirty="0">
                <a:solidFill>
                  <a:srgbClr val="1F224E"/>
                </a:solidFill>
                <a:latin typeface="Myriad Pro" charset="0"/>
                <a:ea typeface="Myriad Pro" charset="0"/>
                <a:cs typeface="Myriad Pro" charset="0"/>
              </a:rPr>
              <a:t>place-specific</a:t>
            </a:r>
            <a:r>
              <a:rPr lang="en-US" sz="1400" dirty="0">
                <a:solidFill>
                  <a:srgbClr val="1F224E"/>
                </a:solidFill>
                <a:latin typeface="Myriad Pro" charset="0"/>
                <a:ea typeface="Myriad Pro" charset="0"/>
                <a:cs typeface="Myriad Pro" charset="0"/>
              </a:rPr>
              <a:t> details for the named LIDC/EDC city.</a:t>
            </a:r>
            <a:endParaRPr lang="en-GB" sz="1400" dirty="0">
              <a:solidFill>
                <a:srgbClr val="1F224E"/>
              </a:solidFill>
              <a:latin typeface="Myriad Pro" charset="0"/>
              <a:ea typeface="Myriad Pro" charset="0"/>
              <a:cs typeface="Myriad Pro" charset="0"/>
            </a:endParaRPr>
          </a:p>
          <a:p>
            <a:pPr marL="0" indent="0">
              <a:buNone/>
            </a:pPr>
            <a:endParaRPr lang="en-GB" sz="1400" b="1" dirty="0">
              <a:solidFill>
                <a:srgbClr val="1F224E"/>
              </a:solidFill>
              <a:latin typeface="Myriad Pro" charset="0"/>
              <a:ea typeface="Myriad Pro" charset="0"/>
              <a:cs typeface="Myriad Pro" charset="0"/>
            </a:endParaRPr>
          </a:p>
          <a:p>
            <a:pPr marL="0" indent="0">
              <a:buNone/>
            </a:pPr>
            <a:r>
              <a:rPr lang="en-GB" sz="1400" b="1" dirty="0" smtClean="0">
                <a:solidFill>
                  <a:srgbClr val="1F224E"/>
                </a:solidFill>
                <a:latin typeface="Myriad Pro" charset="0"/>
                <a:ea typeface="Myriad Pro" charset="0"/>
                <a:cs typeface="Myriad Pro" charset="0"/>
              </a:rPr>
              <a:t>Level </a:t>
            </a:r>
            <a:r>
              <a:rPr lang="en-GB" sz="1400" b="1" dirty="0">
                <a:solidFill>
                  <a:srgbClr val="1F224E"/>
                </a:solidFill>
                <a:latin typeface="Myriad Pro" charset="0"/>
                <a:ea typeface="Myriad Pro" charset="0"/>
                <a:cs typeface="Myriad Pro" charset="0"/>
              </a:rPr>
              <a:t>3 </a:t>
            </a:r>
            <a:r>
              <a:rPr lang="en-GB" sz="1400" b="1" dirty="0" smtClean="0">
                <a:solidFill>
                  <a:srgbClr val="1F224E"/>
                </a:solidFill>
                <a:latin typeface="Myriad Pro" charset="0"/>
                <a:ea typeface="Myriad Pro" charset="0"/>
                <a:cs typeface="Myriad Pro" charset="0"/>
              </a:rPr>
              <a:t>(7–9 </a:t>
            </a:r>
            <a:r>
              <a:rPr lang="en-GB" sz="1400" b="1" dirty="0">
                <a:solidFill>
                  <a:srgbClr val="1F224E"/>
                </a:solidFill>
                <a:latin typeface="Myriad Pro" charset="0"/>
                <a:ea typeface="Myriad Pro" charset="0"/>
                <a:cs typeface="Myriad Pro" charset="0"/>
              </a:rPr>
              <a:t>marks</a:t>
            </a:r>
            <a:r>
              <a:rPr lang="en-GB" sz="1400" b="1" dirty="0" smtClean="0">
                <a:solidFill>
                  <a:srgbClr val="1F224E"/>
                </a:solidFill>
                <a:latin typeface="Myriad Pro" charset="0"/>
                <a:ea typeface="Myriad Pro" charset="0"/>
                <a:cs typeface="Myriad Pro" charset="0"/>
              </a:rPr>
              <a:t>)</a:t>
            </a:r>
            <a:r>
              <a:rPr lang="en-GB" sz="1400" dirty="0">
                <a:solidFill>
                  <a:srgbClr val="1F224E"/>
                </a:solidFill>
                <a:latin typeface="Myriad Pro" charset="0"/>
                <a:ea typeface="Myriad Pro" charset="0"/>
                <a:cs typeface="Myriad Pro" charset="0"/>
              </a:rPr>
              <a:t> looks for the same focuses in answers but </a:t>
            </a:r>
            <a:r>
              <a:rPr lang="en-GB" sz="1400" dirty="0" smtClean="0">
                <a:solidFill>
                  <a:srgbClr val="1F224E"/>
                </a:solidFill>
                <a:latin typeface="Myriad Pro" charset="0"/>
                <a:ea typeface="Myriad Pro" charset="0"/>
                <a:cs typeface="Myriad Pro" charset="0"/>
              </a:rPr>
              <a:t>with </a:t>
            </a:r>
            <a:r>
              <a:rPr lang="en-GB" sz="1400" b="1" dirty="0" smtClean="0">
                <a:solidFill>
                  <a:srgbClr val="1F224E"/>
                </a:solidFill>
                <a:latin typeface="Myriad Pro" charset="0"/>
                <a:ea typeface="Myriad Pro" charset="0"/>
                <a:cs typeface="Myriad Pro" charset="0"/>
              </a:rPr>
              <a:t>thorough</a:t>
            </a:r>
            <a:r>
              <a:rPr lang="en-GB" sz="1400" dirty="0" smtClean="0">
                <a:solidFill>
                  <a:srgbClr val="1F224E"/>
                </a:solidFill>
                <a:latin typeface="Myriad Pro" charset="0"/>
                <a:ea typeface="Myriad Pro" charset="0"/>
                <a:cs typeface="Myriad Pro" charset="0"/>
              </a:rPr>
              <a:t> </a:t>
            </a:r>
            <a:r>
              <a:rPr lang="en-US" sz="1400" dirty="0" smtClean="0">
                <a:solidFill>
                  <a:srgbClr val="FF0000"/>
                </a:solidFill>
                <a:latin typeface="Myriad Pro" charset="0"/>
                <a:ea typeface="Myriad Pro" charset="0"/>
                <a:cs typeface="Myriad Pro" charset="0"/>
              </a:rPr>
              <a:t>knowledge, </a:t>
            </a:r>
            <a:r>
              <a:rPr lang="en-US" sz="1400" dirty="0" smtClean="0">
                <a:solidFill>
                  <a:schemeClr val="accent6"/>
                </a:solidFill>
                <a:latin typeface="Myriad Pro" charset="0"/>
                <a:ea typeface="Myriad Pro" charset="0"/>
                <a:cs typeface="Myriad Pro" charset="0"/>
              </a:rPr>
              <a:t>understanding</a:t>
            </a:r>
            <a:r>
              <a:rPr lang="en-US" sz="1400" dirty="0" smtClean="0">
                <a:solidFill>
                  <a:srgbClr val="1F224E"/>
                </a:solidFill>
                <a:latin typeface="Myriad Pro" charset="0"/>
                <a:ea typeface="Myriad Pro" charset="0"/>
                <a:cs typeface="Myriad Pro" charset="0"/>
              </a:rPr>
              <a:t> and </a:t>
            </a:r>
            <a:r>
              <a:rPr lang="en-US" sz="1400" dirty="0">
                <a:solidFill>
                  <a:srgbClr val="00B0F0"/>
                </a:solidFill>
                <a:latin typeface="Myriad Pro" charset="0"/>
                <a:ea typeface="Myriad Pro" charset="0"/>
                <a:cs typeface="Myriad Pro" charset="0"/>
              </a:rPr>
              <a:t>evaluation</a:t>
            </a:r>
            <a:r>
              <a:rPr lang="en-US" sz="1400" dirty="0">
                <a:solidFill>
                  <a:srgbClr val="1F224E"/>
                </a:solidFill>
                <a:latin typeface="Myriad Pro" charset="0"/>
                <a:ea typeface="Myriad Pro" charset="0"/>
                <a:cs typeface="Myriad Pro" charset="0"/>
              </a:rPr>
              <a:t> through </a:t>
            </a:r>
            <a:r>
              <a:rPr lang="en-US" sz="1400" b="1" dirty="0">
                <a:solidFill>
                  <a:srgbClr val="1F224E"/>
                </a:solidFill>
                <a:latin typeface="Myriad Pro" charset="0"/>
                <a:ea typeface="Myriad Pro" charset="0"/>
                <a:cs typeface="Myriad Pro" charset="0"/>
              </a:rPr>
              <a:t>well-developed </a:t>
            </a:r>
            <a:r>
              <a:rPr lang="en-US" sz="1400" dirty="0" smtClean="0">
                <a:solidFill>
                  <a:srgbClr val="1F224E"/>
                </a:solidFill>
                <a:latin typeface="Myriad Pro" charset="0"/>
                <a:ea typeface="Myriad Pro" charset="0"/>
                <a:cs typeface="Myriad Pro" charset="0"/>
              </a:rPr>
              <a:t>ideas about </a:t>
            </a:r>
            <a:r>
              <a:rPr lang="en-US" sz="1400" b="1" dirty="0">
                <a:solidFill>
                  <a:srgbClr val="1F224E"/>
                </a:solidFill>
                <a:latin typeface="Myriad Pro" charset="0"/>
                <a:ea typeface="Myriad Pro" charset="0"/>
                <a:cs typeface="Myriad Pro" charset="0"/>
              </a:rPr>
              <a:t>either</a:t>
            </a:r>
            <a:r>
              <a:rPr lang="en-US" sz="1400" dirty="0">
                <a:solidFill>
                  <a:srgbClr val="1F224E"/>
                </a:solidFill>
                <a:latin typeface="Myriad Pro" charset="0"/>
                <a:ea typeface="Myriad Pro" charset="0"/>
                <a:cs typeface="Myriad Pro" charset="0"/>
              </a:rPr>
              <a:t> concepts of migration and growth and character in the cities </a:t>
            </a:r>
            <a:r>
              <a:rPr lang="en-US" sz="1400" b="1" dirty="0" smtClean="0">
                <a:solidFill>
                  <a:srgbClr val="1F224E"/>
                </a:solidFill>
                <a:latin typeface="Myriad Pro" charset="0"/>
                <a:ea typeface="Myriad Pro" charset="0"/>
                <a:cs typeface="Myriad Pro" charset="0"/>
              </a:rPr>
              <a:t>or</a:t>
            </a:r>
            <a:r>
              <a:rPr lang="en-US" sz="1400" dirty="0" smtClean="0">
                <a:solidFill>
                  <a:srgbClr val="1F224E"/>
                </a:solidFill>
                <a:latin typeface="Myriad Pro" charset="0"/>
                <a:ea typeface="Myriad Pro" charset="0"/>
                <a:cs typeface="Myriad Pro" charset="0"/>
              </a:rPr>
              <a:t> how </a:t>
            </a:r>
            <a:r>
              <a:rPr lang="en-US" sz="1400" dirty="0">
                <a:solidFill>
                  <a:srgbClr val="1F224E"/>
                </a:solidFill>
                <a:latin typeface="Myriad Pro" charset="0"/>
                <a:ea typeface="Myriad Pro" charset="0"/>
                <a:cs typeface="Myriad Pro" charset="0"/>
              </a:rPr>
              <a:t>migration influences the growth and character of cities and </a:t>
            </a:r>
            <a:r>
              <a:rPr lang="en-US" sz="1400" b="1" dirty="0">
                <a:solidFill>
                  <a:srgbClr val="1F224E"/>
                </a:solidFill>
                <a:latin typeface="Myriad Pro" charset="0"/>
                <a:ea typeface="Myriad Pro" charset="0"/>
                <a:cs typeface="Myriad Pro" charset="0"/>
              </a:rPr>
              <a:t>developed</a:t>
            </a:r>
            <a:r>
              <a:rPr lang="en-US" sz="1400" dirty="0">
                <a:solidFill>
                  <a:srgbClr val="1F224E"/>
                </a:solidFill>
                <a:latin typeface="Myriad Pro" charset="0"/>
                <a:ea typeface="Myriad Pro" charset="0"/>
                <a:cs typeface="Myriad Pro" charset="0"/>
              </a:rPr>
              <a:t> ideas about the </a:t>
            </a:r>
            <a:r>
              <a:rPr lang="en-US" sz="1400" b="1" dirty="0">
                <a:solidFill>
                  <a:srgbClr val="1F224E"/>
                </a:solidFill>
                <a:latin typeface="Myriad Pro" charset="0"/>
                <a:ea typeface="Myriad Pro" charset="0"/>
                <a:cs typeface="Myriad Pro" charset="0"/>
              </a:rPr>
              <a:t>other</a:t>
            </a:r>
            <a:r>
              <a:rPr lang="en-US" sz="1400" dirty="0">
                <a:solidFill>
                  <a:srgbClr val="1F224E"/>
                </a:solidFill>
                <a:latin typeface="Myriad Pro" charset="0"/>
                <a:ea typeface="Myriad Pro" charset="0"/>
                <a:cs typeface="Myriad Pro" charset="0"/>
              </a:rPr>
              <a:t> question </a:t>
            </a:r>
            <a:r>
              <a:rPr lang="en-US" sz="1400" dirty="0" smtClean="0">
                <a:solidFill>
                  <a:srgbClr val="1F224E"/>
                </a:solidFill>
                <a:latin typeface="Myriad Pro" charset="0"/>
                <a:ea typeface="Myriad Pro" charset="0"/>
                <a:cs typeface="Myriad Pro" charset="0"/>
              </a:rPr>
              <a:t>focus.</a:t>
            </a:r>
            <a:r>
              <a:rPr lang="en-US" sz="1400" dirty="0"/>
              <a:t> </a:t>
            </a:r>
            <a:r>
              <a:rPr lang="en-US" sz="1400" dirty="0">
                <a:solidFill>
                  <a:srgbClr val="1F224E"/>
                </a:solidFill>
                <a:latin typeface="Myriad Pro" charset="0"/>
                <a:ea typeface="Myriad Pro" charset="0"/>
                <a:cs typeface="Myriad Pro" charset="0"/>
              </a:rPr>
              <a:t>The answer must also include </a:t>
            </a:r>
            <a:r>
              <a:rPr lang="en-US" sz="1400" b="1" dirty="0">
                <a:solidFill>
                  <a:srgbClr val="1F224E"/>
                </a:solidFill>
                <a:latin typeface="Myriad Pro" charset="0"/>
                <a:ea typeface="Myriad Pro" charset="0"/>
                <a:cs typeface="Myriad Pro" charset="0"/>
              </a:rPr>
              <a:t>place-specific</a:t>
            </a:r>
            <a:r>
              <a:rPr lang="en-US" sz="1400" dirty="0">
                <a:solidFill>
                  <a:srgbClr val="1F224E"/>
                </a:solidFill>
                <a:latin typeface="Myriad Pro" charset="0"/>
                <a:ea typeface="Myriad Pro" charset="0"/>
                <a:cs typeface="Myriad Pro" charset="0"/>
              </a:rPr>
              <a:t> details of the named LIDC/EDC city.</a:t>
            </a: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 </a:t>
            </a:r>
          </a:p>
          <a:p>
            <a:pPr marL="0" indent="0">
              <a:buNone/>
            </a:pPr>
            <a:r>
              <a:rPr lang="en-GB" sz="1400" b="1" dirty="0">
                <a:solidFill>
                  <a:srgbClr val="1F224E"/>
                </a:solidFill>
                <a:latin typeface="Myriad Pro" charset="0"/>
                <a:ea typeface="Myriad Pro" charset="0"/>
                <a:cs typeface="Myriad Pro" charset="0"/>
              </a:rPr>
              <a:t>Level 2 </a:t>
            </a:r>
            <a:r>
              <a:rPr lang="en-GB" sz="1400" b="1" dirty="0" smtClean="0">
                <a:solidFill>
                  <a:srgbClr val="1F224E"/>
                </a:solidFill>
                <a:latin typeface="Myriad Pro" charset="0"/>
                <a:ea typeface="Myriad Pro" charset="0"/>
                <a:cs typeface="Myriad Pro" charset="0"/>
              </a:rPr>
              <a:t>(4–6 </a:t>
            </a:r>
            <a:r>
              <a:rPr lang="en-GB" sz="1400" b="1" dirty="0">
                <a:solidFill>
                  <a:srgbClr val="1F224E"/>
                </a:solidFill>
                <a:latin typeface="Myriad Pro" charset="0"/>
                <a:ea typeface="Myriad Pro" charset="0"/>
                <a:cs typeface="Myriad Pro" charset="0"/>
              </a:rPr>
              <a:t>marks) </a:t>
            </a:r>
            <a:r>
              <a:rPr lang="en-GB" sz="1400" dirty="0">
                <a:solidFill>
                  <a:srgbClr val="1F224E"/>
                </a:solidFill>
                <a:latin typeface="Myriad Pro" charset="0"/>
                <a:ea typeface="Myriad Pro" charset="0"/>
                <a:cs typeface="Myriad Pro" charset="0"/>
              </a:rPr>
              <a:t>looks for the same focuses in answers but with </a:t>
            </a:r>
            <a:r>
              <a:rPr lang="en-GB" sz="1400" b="1" dirty="0">
                <a:solidFill>
                  <a:srgbClr val="1F224E"/>
                </a:solidFill>
                <a:latin typeface="Myriad Pro" charset="0"/>
                <a:ea typeface="Myriad Pro" charset="0"/>
                <a:cs typeface="Myriad Pro" charset="0"/>
              </a:rPr>
              <a:t>reasonable</a:t>
            </a:r>
            <a:r>
              <a:rPr lang="en-GB" sz="1400" dirty="0">
                <a:solidFill>
                  <a:srgbClr val="1F224E"/>
                </a:solidFill>
                <a:latin typeface="Myriad Pro" charset="0"/>
                <a:ea typeface="Myriad Pro" charset="0"/>
                <a:cs typeface="Myriad Pro" charset="0"/>
              </a:rPr>
              <a:t> </a:t>
            </a:r>
            <a:r>
              <a:rPr lang="en-GB" sz="1400" dirty="0" smtClean="0">
                <a:solidFill>
                  <a:srgbClr val="FF0000"/>
                </a:solidFill>
                <a:latin typeface="Myriad Pro" charset="0"/>
                <a:ea typeface="Myriad Pro" charset="0"/>
                <a:cs typeface="Myriad Pro" charset="0"/>
              </a:rPr>
              <a:t>knowledge</a:t>
            </a:r>
            <a:r>
              <a:rPr lang="en-US" sz="1400" dirty="0" smtClean="0">
                <a:solidFill>
                  <a:srgbClr val="FF0000"/>
                </a:solidFill>
                <a:latin typeface="Myriad Pro" charset="0"/>
                <a:ea typeface="Myriad Pro" charset="0"/>
                <a:cs typeface="Myriad Pro" charset="0"/>
              </a:rPr>
              <a:t>, </a:t>
            </a:r>
            <a:r>
              <a:rPr lang="en-US" sz="1400" dirty="0">
                <a:solidFill>
                  <a:schemeClr val="accent6"/>
                </a:solidFill>
                <a:latin typeface="Myriad Pro" charset="0"/>
                <a:ea typeface="Myriad Pro" charset="0"/>
                <a:cs typeface="Myriad Pro" charset="0"/>
              </a:rPr>
              <a:t>understanding</a:t>
            </a:r>
            <a:r>
              <a:rPr lang="en-US" sz="1400" dirty="0">
                <a:solidFill>
                  <a:srgbClr val="1F224E"/>
                </a:solidFill>
                <a:latin typeface="Myriad Pro" charset="0"/>
                <a:ea typeface="Myriad Pro" charset="0"/>
                <a:cs typeface="Myriad Pro" charset="0"/>
              </a:rPr>
              <a:t> and </a:t>
            </a:r>
            <a:r>
              <a:rPr lang="en-US" sz="1400" dirty="0">
                <a:solidFill>
                  <a:srgbClr val="00B0F0"/>
                </a:solidFill>
                <a:latin typeface="Myriad Pro" charset="0"/>
                <a:ea typeface="Myriad Pro" charset="0"/>
                <a:cs typeface="Myriad Pro" charset="0"/>
              </a:rPr>
              <a:t>evaluation</a:t>
            </a:r>
            <a:r>
              <a:rPr lang="en-US"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through </a:t>
            </a:r>
            <a:r>
              <a:rPr lang="en-US" sz="1400" b="1" dirty="0" smtClean="0">
                <a:solidFill>
                  <a:srgbClr val="1F224E"/>
                </a:solidFill>
                <a:latin typeface="Myriad Pro" charset="0"/>
                <a:ea typeface="Myriad Pro" charset="0"/>
                <a:cs typeface="Myriad Pro" charset="0"/>
              </a:rPr>
              <a:t>developed</a:t>
            </a:r>
            <a:r>
              <a:rPr lang="en-US" sz="1400" dirty="0" smtClean="0">
                <a:solidFill>
                  <a:srgbClr val="1F224E"/>
                </a:solidFill>
                <a:latin typeface="Myriad Pro" charset="0"/>
                <a:ea typeface="Myriad Pro" charset="0"/>
                <a:cs typeface="Myriad Pro" charset="0"/>
              </a:rPr>
              <a:t> </a:t>
            </a:r>
            <a:r>
              <a:rPr lang="en-US" sz="1400" dirty="0">
                <a:solidFill>
                  <a:srgbClr val="1F224E"/>
                </a:solidFill>
                <a:latin typeface="Myriad Pro" charset="0"/>
                <a:ea typeface="Myriad Pro" charset="0"/>
                <a:cs typeface="Myriad Pro" charset="0"/>
              </a:rPr>
              <a:t>ideas about </a:t>
            </a:r>
            <a:r>
              <a:rPr lang="en-US" sz="1400" b="1" dirty="0" smtClean="0">
                <a:solidFill>
                  <a:srgbClr val="1F224E"/>
                </a:solidFill>
                <a:latin typeface="Myriad Pro" charset="0"/>
                <a:ea typeface="Myriad Pro" charset="0"/>
                <a:cs typeface="Myriad Pro" charset="0"/>
              </a:rPr>
              <a:t>either</a:t>
            </a:r>
            <a:r>
              <a:rPr lang="en-US" sz="1400" dirty="0" smtClean="0">
                <a:solidFill>
                  <a:srgbClr val="1F224E"/>
                </a:solidFill>
                <a:latin typeface="Myriad Pro" charset="0"/>
                <a:ea typeface="Myriad Pro" charset="0"/>
                <a:cs typeface="Myriad Pro" charset="0"/>
              </a:rPr>
              <a:t> concepts </a:t>
            </a:r>
            <a:r>
              <a:rPr lang="en-US" sz="1400" dirty="0">
                <a:solidFill>
                  <a:srgbClr val="1F224E"/>
                </a:solidFill>
                <a:latin typeface="Myriad Pro" charset="0"/>
                <a:ea typeface="Myriad Pro" charset="0"/>
                <a:cs typeface="Myriad Pro" charset="0"/>
              </a:rPr>
              <a:t>of migration and growth and character in the cities </a:t>
            </a:r>
            <a:r>
              <a:rPr lang="en-US" sz="1400" b="1" dirty="0">
                <a:solidFill>
                  <a:srgbClr val="1F224E"/>
                </a:solidFill>
                <a:latin typeface="Myriad Pro" charset="0"/>
                <a:ea typeface="Myriad Pro" charset="0"/>
                <a:cs typeface="Myriad Pro" charset="0"/>
              </a:rPr>
              <a:t>or</a:t>
            </a:r>
            <a:r>
              <a:rPr lang="en-US" sz="1400" dirty="0">
                <a:solidFill>
                  <a:srgbClr val="1F224E"/>
                </a:solidFill>
                <a:latin typeface="Myriad Pro" charset="0"/>
                <a:ea typeface="Myriad Pro" charset="0"/>
                <a:cs typeface="Myriad Pro" charset="0"/>
              </a:rPr>
              <a:t> how migration influences the growth and character of cities and </a:t>
            </a:r>
            <a:r>
              <a:rPr lang="en-US" sz="1400" b="1" dirty="0">
                <a:solidFill>
                  <a:srgbClr val="1F224E"/>
                </a:solidFill>
                <a:latin typeface="Myriad Pro" charset="0"/>
                <a:ea typeface="Myriad Pro" charset="0"/>
                <a:cs typeface="Myriad Pro" charset="0"/>
              </a:rPr>
              <a:t>simple</a:t>
            </a:r>
            <a:r>
              <a:rPr lang="en-US" sz="1400" dirty="0">
                <a:solidFill>
                  <a:srgbClr val="1F224E"/>
                </a:solidFill>
                <a:latin typeface="Myriad Pro" charset="0"/>
                <a:ea typeface="Myriad Pro" charset="0"/>
                <a:cs typeface="Myriad Pro" charset="0"/>
              </a:rPr>
              <a:t> ideas about the </a:t>
            </a:r>
            <a:r>
              <a:rPr lang="en-US" sz="1400" b="1" dirty="0">
                <a:solidFill>
                  <a:srgbClr val="1F224E"/>
                </a:solidFill>
                <a:latin typeface="Myriad Pro" charset="0"/>
                <a:ea typeface="Myriad Pro" charset="0"/>
                <a:cs typeface="Myriad Pro" charset="0"/>
              </a:rPr>
              <a:t>other</a:t>
            </a:r>
            <a:r>
              <a:rPr lang="en-US" sz="1400" dirty="0">
                <a:solidFill>
                  <a:srgbClr val="1F224E"/>
                </a:solidFill>
                <a:latin typeface="Myriad Pro" charset="0"/>
                <a:ea typeface="Myriad Pro" charset="0"/>
                <a:cs typeface="Myriad Pro" charset="0"/>
              </a:rPr>
              <a:t> question </a:t>
            </a:r>
            <a:r>
              <a:rPr lang="en-US" sz="1400" dirty="0" smtClean="0">
                <a:solidFill>
                  <a:srgbClr val="1F224E"/>
                </a:solidFill>
                <a:latin typeface="Myriad Pro" charset="0"/>
                <a:ea typeface="Myriad Pro" charset="0"/>
                <a:cs typeface="Myriad Pro" charset="0"/>
              </a:rPr>
              <a:t>focus. </a:t>
            </a:r>
            <a:r>
              <a:rPr lang="en-US" sz="1400" dirty="0">
                <a:solidFill>
                  <a:srgbClr val="1F224E"/>
                </a:solidFill>
                <a:latin typeface="Myriad Pro" charset="0"/>
                <a:ea typeface="Myriad Pro" charset="0"/>
                <a:cs typeface="Myriad Pro" charset="0"/>
              </a:rPr>
              <a:t>The answer must also include </a:t>
            </a:r>
            <a:r>
              <a:rPr lang="en-US" sz="1400" b="1" dirty="0">
                <a:solidFill>
                  <a:srgbClr val="1F224E"/>
                </a:solidFill>
                <a:latin typeface="Myriad Pro" charset="0"/>
                <a:ea typeface="Myriad Pro" charset="0"/>
                <a:cs typeface="Myriad Pro" charset="0"/>
              </a:rPr>
              <a:t>named details </a:t>
            </a:r>
            <a:r>
              <a:rPr lang="en-US" sz="1400" dirty="0">
                <a:solidFill>
                  <a:srgbClr val="1F224E"/>
                </a:solidFill>
                <a:latin typeface="Myriad Pro" charset="0"/>
                <a:ea typeface="Myriad Pro" charset="0"/>
                <a:cs typeface="Myriad Pro" charset="0"/>
              </a:rPr>
              <a:t>within the LIDC/EDC city.</a:t>
            </a:r>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pPr marL="0" indent="0">
              <a:buNone/>
            </a:pPr>
            <a:r>
              <a:rPr lang="en-GB" sz="1400" b="1" dirty="0">
                <a:solidFill>
                  <a:srgbClr val="1F224E"/>
                </a:solidFill>
                <a:latin typeface="Myriad Pro" charset="0"/>
                <a:ea typeface="Myriad Pro" charset="0"/>
                <a:cs typeface="Myriad Pro" charset="0"/>
              </a:rPr>
              <a:t>Level 1 (</a:t>
            </a:r>
            <a:r>
              <a:rPr lang="en-GB" sz="1400" b="1" dirty="0" smtClean="0">
                <a:solidFill>
                  <a:srgbClr val="1F224E"/>
                </a:solidFill>
                <a:latin typeface="Myriad Pro" charset="0"/>
                <a:ea typeface="Myriad Pro" charset="0"/>
                <a:cs typeface="Myriad Pro" charset="0"/>
              </a:rPr>
              <a:t>1–3 </a:t>
            </a:r>
            <a:r>
              <a:rPr lang="en-GB" sz="1400" b="1" dirty="0">
                <a:solidFill>
                  <a:srgbClr val="1F224E"/>
                </a:solidFill>
                <a:latin typeface="Myriad Pro" charset="0"/>
                <a:ea typeface="Myriad Pro" charset="0"/>
                <a:cs typeface="Myriad Pro" charset="0"/>
              </a:rPr>
              <a:t>marks) </a:t>
            </a:r>
            <a:r>
              <a:rPr lang="en-GB" sz="1400" dirty="0">
                <a:solidFill>
                  <a:srgbClr val="1F224E"/>
                </a:solidFill>
                <a:latin typeface="Myriad Pro" charset="0"/>
                <a:ea typeface="Myriad Pro" charset="0"/>
                <a:cs typeface="Myriad Pro" charset="0"/>
              </a:rPr>
              <a:t>looks for the same focuses in answers but with </a:t>
            </a:r>
            <a:r>
              <a:rPr lang="en-GB" sz="1400" b="1" dirty="0" smtClean="0">
                <a:solidFill>
                  <a:srgbClr val="1F224E"/>
                </a:solidFill>
                <a:latin typeface="Myriad Pro" charset="0"/>
                <a:ea typeface="Myriad Pro" charset="0"/>
                <a:cs typeface="Myriad Pro" charset="0"/>
              </a:rPr>
              <a:t>basic</a:t>
            </a:r>
            <a:r>
              <a:rPr lang="en-GB" sz="1400" dirty="0" smtClean="0">
                <a:solidFill>
                  <a:srgbClr val="1F224E"/>
                </a:solidFill>
                <a:latin typeface="Myriad Pro" charset="0"/>
                <a:ea typeface="Myriad Pro" charset="0"/>
                <a:cs typeface="Myriad Pro" charset="0"/>
              </a:rPr>
              <a:t> </a:t>
            </a:r>
            <a:r>
              <a:rPr lang="en-GB" sz="1400" dirty="0" smtClean="0">
                <a:solidFill>
                  <a:srgbClr val="FF0000"/>
                </a:solidFill>
                <a:latin typeface="Myriad Pro" charset="0"/>
                <a:ea typeface="Myriad Pro" charset="0"/>
                <a:cs typeface="Myriad Pro" charset="0"/>
              </a:rPr>
              <a:t>knowledge</a:t>
            </a:r>
            <a:r>
              <a:rPr lang="en-GB" sz="1400" dirty="0" smtClean="0">
                <a:solidFill>
                  <a:srgbClr val="1F224E"/>
                </a:solidFill>
                <a:latin typeface="Myriad Pro" charset="0"/>
                <a:ea typeface="Myriad Pro" charset="0"/>
                <a:cs typeface="Myriad Pro" charset="0"/>
              </a:rPr>
              <a:t>, </a:t>
            </a:r>
            <a:r>
              <a:rPr lang="en-GB" sz="1400" dirty="0" smtClean="0">
                <a:solidFill>
                  <a:schemeClr val="accent6"/>
                </a:solidFill>
                <a:latin typeface="Myriad Pro" charset="0"/>
                <a:ea typeface="Myriad Pro" charset="0"/>
                <a:cs typeface="Myriad Pro" charset="0"/>
              </a:rPr>
              <a:t>understanding</a:t>
            </a:r>
            <a:r>
              <a:rPr lang="en-GB" sz="1400" dirty="0" smtClean="0">
                <a:solidFill>
                  <a:srgbClr val="1F224E"/>
                </a:solidFill>
                <a:latin typeface="Myriad Pro" charset="0"/>
                <a:ea typeface="Myriad Pro" charset="0"/>
                <a:cs typeface="Myriad Pro" charset="0"/>
              </a:rPr>
              <a:t> and </a:t>
            </a:r>
            <a:r>
              <a:rPr lang="en-US" sz="1400" dirty="0">
                <a:solidFill>
                  <a:srgbClr val="00B0F0"/>
                </a:solidFill>
                <a:latin typeface="Myriad Pro" charset="0"/>
                <a:ea typeface="Myriad Pro" charset="0"/>
                <a:cs typeface="Myriad Pro" charset="0"/>
              </a:rPr>
              <a:t>evaluation</a:t>
            </a:r>
            <a:r>
              <a:rPr lang="en-US"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through </a:t>
            </a:r>
            <a:r>
              <a:rPr lang="en-GB" sz="1400" b="1" dirty="0" smtClean="0">
                <a:solidFill>
                  <a:srgbClr val="1F224E"/>
                </a:solidFill>
                <a:latin typeface="Myriad Pro" charset="0"/>
                <a:ea typeface="Myriad Pro" charset="0"/>
                <a:cs typeface="Myriad Pro" charset="0"/>
              </a:rPr>
              <a:t>simple</a:t>
            </a:r>
            <a:r>
              <a:rPr lang="en-GB" sz="1400" dirty="0" smtClean="0">
                <a:solidFill>
                  <a:srgbClr val="1F224E"/>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ideas </a:t>
            </a:r>
            <a:r>
              <a:rPr lang="en-US" sz="1400" dirty="0" smtClean="0">
                <a:solidFill>
                  <a:srgbClr val="1F224E"/>
                </a:solidFill>
                <a:latin typeface="Myriad Pro" charset="0"/>
                <a:ea typeface="Myriad Pro" charset="0"/>
                <a:cs typeface="Myriad Pro" charset="0"/>
              </a:rPr>
              <a:t>about</a:t>
            </a:r>
            <a:r>
              <a:rPr lang="en-US" sz="1400" b="1" dirty="0"/>
              <a:t> either </a:t>
            </a:r>
            <a:r>
              <a:rPr lang="en-US" sz="1400" dirty="0">
                <a:solidFill>
                  <a:srgbClr val="1F224E"/>
                </a:solidFill>
                <a:latin typeface="Myriad Pro" charset="0"/>
                <a:ea typeface="Myriad Pro" charset="0"/>
                <a:cs typeface="Myriad Pro" charset="0"/>
              </a:rPr>
              <a:t>concepts of migration and growth and character in the cities </a:t>
            </a:r>
            <a:r>
              <a:rPr lang="en-US" sz="1400" b="1" dirty="0">
                <a:solidFill>
                  <a:srgbClr val="1F224E"/>
                </a:solidFill>
                <a:latin typeface="Myriad Pro" charset="0"/>
                <a:ea typeface="Myriad Pro" charset="0"/>
                <a:cs typeface="Myriad Pro" charset="0"/>
              </a:rPr>
              <a:t>or</a:t>
            </a:r>
            <a:r>
              <a:rPr lang="en-US" sz="1400" dirty="0">
                <a:solidFill>
                  <a:srgbClr val="1F224E"/>
                </a:solidFill>
                <a:latin typeface="Myriad Pro" charset="0"/>
                <a:ea typeface="Myriad Pro" charset="0"/>
                <a:cs typeface="Myriad Pro" charset="0"/>
              </a:rPr>
              <a:t> how migration influences the growth and character of cities. The answer must also include a </a:t>
            </a:r>
            <a:r>
              <a:rPr lang="en-US" sz="1400" b="1" dirty="0">
                <a:solidFill>
                  <a:srgbClr val="1F224E"/>
                </a:solidFill>
                <a:latin typeface="Myriad Pro" charset="0"/>
                <a:ea typeface="Myriad Pro" charset="0"/>
                <a:cs typeface="Myriad Pro" charset="0"/>
              </a:rPr>
              <a:t>named city </a:t>
            </a:r>
            <a:r>
              <a:rPr lang="en-US" sz="1400" dirty="0">
                <a:solidFill>
                  <a:srgbClr val="1F224E"/>
                </a:solidFill>
                <a:latin typeface="Myriad Pro" charset="0"/>
                <a:ea typeface="Myriad Pro" charset="0"/>
                <a:cs typeface="Myriad Pro" charset="0"/>
              </a:rPr>
              <a:t>within the LIDC/EDC. </a:t>
            </a:r>
            <a:endParaRPr lang="en-GB" sz="1400" dirty="0">
              <a:solidFill>
                <a:srgbClr val="1F224E"/>
              </a:solidFill>
              <a:latin typeface="Myriad Pro" charset="0"/>
              <a:ea typeface="Myriad Pro" charset="0"/>
              <a:cs typeface="Myriad Pro" charset="0"/>
            </a:endParaRPr>
          </a:p>
          <a:p>
            <a:endParaRPr lang="en-GB" sz="1400" dirty="0">
              <a:latin typeface="Myriad Pro"/>
            </a:endParaRPr>
          </a:p>
        </p:txBody>
      </p:sp>
      <p:sp>
        <p:nvSpPr>
          <p:cNvPr id="4" name="TextBox 3"/>
          <p:cNvSpPr txBox="1"/>
          <p:nvPr/>
        </p:nvSpPr>
        <p:spPr>
          <a:xfrm>
            <a:off x="2771800" y="5509964"/>
            <a:ext cx="6123359" cy="461665"/>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‘Quality of extended response’ is assessed within each level – you can find out more about the Quality of Extended Response descriptors on slide 9.</a:t>
            </a:r>
            <a:endParaRPr lang="en-US"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445258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a:t>Question </a:t>
            </a:r>
            <a:r>
              <a:rPr lang="en-GB" dirty="0" smtClean="0"/>
              <a:t>2(c)* </a:t>
            </a:r>
            <a:r>
              <a:rPr lang="en-GB" dirty="0"/>
              <a:t>– The mark scheme</a:t>
            </a:r>
          </a:p>
        </p:txBody>
      </p:sp>
      <p:sp>
        <p:nvSpPr>
          <p:cNvPr id="3" name="Content Placeholder 2"/>
          <p:cNvSpPr>
            <a:spLocks noGrp="1"/>
          </p:cNvSpPr>
          <p:nvPr>
            <p:ph idx="4294967295"/>
          </p:nvPr>
        </p:nvSpPr>
        <p:spPr>
          <a:xfrm>
            <a:off x="179512" y="980728"/>
            <a:ext cx="8496945" cy="4454525"/>
          </a:xfrm>
        </p:spPr>
        <p:txBody>
          <a:bodyPr/>
          <a:lstStyle/>
          <a:p>
            <a:pPr marL="0" lvl="0" indent="0">
              <a:buNone/>
            </a:pPr>
            <a:r>
              <a:rPr lang="en-GB" sz="1200" dirty="0" smtClean="0">
                <a:solidFill>
                  <a:srgbClr val="1F224E"/>
                </a:solidFill>
                <a:latin typeface="Myriad Pro" charset="0"/>
                <a:ea typeface="Myriad Pro" charset="0"/>
                <a:cs typeface="Myriad Pro" charset="0"/>
              </a:rPr>
              <a:t>The answer will very much depend on upon the named major city studied and migration could be discussed in terms of rural to urban, urban to urban or international. Ideas regarding the influence of migration on the city’s growth and character could include: </a:t>
            </a:r>
          </a:p>
          <a:p>
            <a:r>
              <a:rPr lang="en-US" sz="1200" dirty="0" smtClean="0">
                <a:solidFill>
                  <a:srgbClr val="1F224E"/>
                </a:solidFill>
                <a:latin typeface="Myriad Pro" charset="0"/>
                <a:ea typeface="Myriad Pro" charset="0"/>
                <a:cs typeface="Myriad Pro" charset="0"/>
              </a:rPr>
              <a:t>changes </a:t>
            </a:r>
            <a:r>
              <a:rPr lang="en-US" sz="1200" dirty="0">
                <a:solidFill>
                  <a:srgbClr val="1F224E"/>
                </a:solidFill>
                <a:latin typeface="Myriad Pro" charset="0"/>
                <a:ea typeface="Myriad Pro" charset="0"/>
                <a:cs typeface="Myriad Pro" charset="0"/>
              </a:rPr>
              <a:t>to the cities growth such as increased demand for </a:t>
            </a:r>
            <a:r>
              <a:rPr lang="en-US" sz="1200" dirty="0" smtClean="0">
                <a:solidFill>
                  <a:srgbClr val="1F224E"/>
                </a:solidFill>
                <a:latin typeface="Myriad Pro" charset="0"/>
                <a:ea typeface="Myriad Pro" charset="0"/>
                <a:cs typeface="Myriad Pro" charset="0"/>
              </a:rPr>
              <a:t>housing</a:t>
            </a:r>
          </a:p>
          <a:p>
            <a:r>
              <a:rPr lang="en-US" sz="1200" dirty="0" smtClean="0">
                <a:solidFill>
                  <a:srgbClr val="1F224E"/>
                </a:solidFill>
                <a:latin typeface="Myriad Pro" charset="0"/>
                <a:ea typeface="Myriad Pro" charset="0"/>
                <a:cs typeface="Myriad Pro" charset="0"/>
              </a:rPr>
              <a:t>infrastructure </a:t>
            </a:r>
            <a:r>
              <a:rPr lang="en-US" sz="1200" dirty="0">
                <a:solidFill>
                  <a:srgbClr val="1F224E"/>
                </a:solidFill>
                <a:latin typeface="Myriad Pro" charset="0"/>
                <a:ea typeface="Myriad Pro" charset="0"/>
                <a:cs typeface="Myriad Pro" charset="0"/>
              </a:rPr>
              <a:t>investment and building as well as demand for </a:t>
            </a:r>
            <a:r>
              <a:rPr lang="en-US" sz="1200" dirty="0" smtClean="0">
                <a:solidFill>
                  <a:srgbClr val="1F224E"/>
                </a:solidFill>
                <a:latin typeface="Myriad Pro" charset="0"/>
                <a:ea typeface="Myriad Pro" charset="0"/>
                <a:cs typeface="Myriad Pro" charset="0"/>
              </a:rPr>
              <a:t>services</a:t>
            </a:r>
          </a:p>
          <a:p>
            <a:r>
              <a:rPr lang="en-US" sz="1200" dirty="0" smtClean="0">
                <a:solidFill>
                  <a:srgbClr val="1F224E"/>
                </a:solidFill>
                <a:latin typeface="Myriad Pro" charset="0"/>
                <a:ea typeface="Myriad Pro" charset="0"/>
                <a:cs typeface="Myriad Pro" charset="0"/>
              </a:rPr>
              <a:t>impacts </a:t>
            </a:r>
            <a:r>
              <a:rPr lang="en-US" sz="1200" dirty="0">
                <a:solidFill>
                  <a:srgbClr val="1F224E"/>
                </a:solidFill>
                <a:latin typeface="Myriad Pro" charset="0"/>
                <a:ea typeface="Myriad Pro" charset="0"/>
                <a:cs typeface="Myriad Pro" charset="0"/>
              </a:rPr>
              <a:t>on the character of the city through architecture, housing, inequalities, consumerism and </a:t>
            </a:r>
            <a:r>
              <a:rPr lang="en-US" sz="1200" dirty="0" smtClean="0">
                <a:solidFill>
                  <a:srgbClr val="1F224E"/>
                </a:solidFill>
                <a:latin typeface="Myriad Pro" charset="0"/>
                <a:ea typeface="Myriad Pro" charset="0"/>
                <a:cs typeface="Myriad Pro" charset="0"/>
              </a:rPr>
              <a:t>gentrification </a:t>
            </a:r>
          </a:p>
          <a:p>
            <a:r>
              <a:rPr lang="en-US" sz="1200" dirty="0" smtClean="0">
                <a:solidFill>
                  <a:srgbClr val="1F224E"/>
                </a:solidFill>
                <a:latin typeface="Myriad Pro" charset="0"/>
                <a:ea typeface="Myriad Pro" charset="0"/>
                <a:cs typeface="Myriad Pro" charset="0"/>
              </a:rPr>
              <a:t>globalisation </a:t>
            </a:r>
            <a:r>
              <a:rPr lang="en-US" sz="1200" dirty="0">
                <a:solidFill>
                  <a:srgbClr val="1F224E"/>
                </a:solidFill>
                <a:latin typeface="Myriad Pro" charset="0"/>
                <a:ea typeface="Myriad Pro" charset="0"/>
                <a:cs typeface="Myriad Pro" charset="0"/>
              </a:rPr>
              <a:t>of jobs, services and leisure </a:t>
            </a:r>
            <a:r>
              <a:rPr lang="en-US" sz="1200" dirty="0" smtClean="0">
                <a:solidFill>
                  <a:srgbClr val="1F224E"/>
                </a:solidFill>
                <a:latin typeface="Myriad Pro" charset="0"/>
                <a:ea typeface="Myriad Pro" charset="0"/>
                <a:cs typeface="Myriad Pro" charset="0"/>
              </a:rPr>
              <a:t>activities </a:t>
            </a:r>
          </a:p>
          <a:p>
            <a:r>
              <a:rPr lang="en-US" sz="1200" dirty="0" smtClean="0">
                <a:solidFill>
                  <a:srgbClr val="1F224E"/>
                </a:solidFill>
                <a:latin typeface="Myriad Pro" charset="0"/>
                <a:ea typeface="Myriad Pro" charset="0"/>
                <a:cs typeface="Myriad Pro" charset="0"/>
              </a:rPr>
              <a:t>increased </a:t>
            </a:r>
            <a:r>
              <a:rPr lang="en-US" sz="1200" dirty="0">
                <a:solidFill>
                  <a:srgbClr val="1F224E"/>
                </a:solidFill>
                <a:latin typeface="Myriad Pro" charset="0"/>
                <a:ea typeface="Myriad Pro" charset="0"/>
                <a:cs typeface="Myriad Pro" charset="0"/>
              </a:rPr>
              <a:t>evidence of traffic congestion, </a:t>
            </a:r>
            <a:r>
              <a:rPr lang="en-US" sz="1200" dirty="0" smtClean="0">
                <a:solidFill>
                  <a:srgbClr val="1F224E"/>
                </a:solidFill>
                <a:latin typeface="Myriad Pro" charset="0"/>
                <a:ea typeface="Myriad Pro" charset="0"/>
                <a:cs typeface="Myriad Pro" charset="0"/>
              </a:rPr>
              <a:t>pollution</a:t>
            </a:r>
          </a:p>
          <a:p>
            <a:r>
              <a:rPr lang="en-US" sz="1200" dirty="0" smtClean="0">
                <a:solidFill>
                  <a:srgbClr val="1F224E"/>
                </a:solidFill>
                <a:latin typeface="Myriad Pro" charset="0"/>
                <a:ea typeface="Myriad Pro" charset="0"/>
                <a:cs typeface="Myriad Pro" charset="0"/>
              </a:rPr>
              <a:t>increased </a:t>
            </a:r>
            <a:r>
              <a:rPr lang="en-US" sz="1200" dirty="0">
                <a:solidFill>
                  <a:srgbClr val="1F224E"/>
                </a:solidFill>
                <a:latin typeface="Myriad Pro" charset="0"/>
                <a:ea typeface="Myriad Pro" charset="0"/>
                <a:cs typeface="Myriad Pro" charset="0"/>
              </a:rPr>
              <a:t>commuting and waste </a:t>
            </a:r>
            <a:r>
              <a:rPr lang="en-US" sz="1200" dirty="0" smtClean="0">
                <a:solidFill>
                  <a:srgbClr val="1F224E"/>
                </a:solidFill>
                <a:latin typeface="Myriad Pro" charset="0"/>
                <a:ea typeface="Myriad Pro" charset="0"/>
                <a:cs typeface="Myriad Pro" charset="0"/>
              </a:rPr>
              <a:t>generated</a:t>
            </a:r>
            <a:endParaRPr lang="en-GB" sz="1200" dirty="0" smtClean="0">
              <a:solidFill>
                <a:srgbClr val="1F224E"/>
              </a:solidFill>
              <a:latin typeface="Myriad Pro" charset="0"/>
              <a:ea typeface="Myriad Pro" charset="0"/>
              <a:cs typeface="Myriad Pro" charset="0"/>
            </a:endParaRPr>
          </a:p>
          <a:p>
            <a:r>
              <a:rPr lang="en-US" sz="1200" dirty="0" smtClean="0">
                <a:solidFill>
                  <a:srgbClr val="1F224E"/>
                </a:solidFill>
                <a:latin typeface="Myriad Pro" charset="0"/>
                <a:ea typeface="Myriad Pro" charset="0"/>
                <a:cs typeface="Myriad Pro" charset="0"/>
              </a:rPr>
              <a:t>impacts </a:t>
            </a:r>
            <a:r>
              <a:rPr lang="en-US" sz="1200" dirty="0">
                <a:solidFill>
                  <a:srgbClr val="1F224E"/>
                </a:solidFill>
                <a:latin typeface="Myriad Pro" charset="0"/>
                <a:ea typeface="Myriad Pro" charset="0"/>
                <a:cs typeface="Myriad Pro" charset="0"/>
              </a:rPr>
              <a:t>on the character of the city through </a:t>
            </a:r>
            <a:endParaRPr lang="en-US" sz="1200" dirty="0" smtClean="0">
              <a:solidFill>
                <a:srgbClr val="1F224E"/>
              </a:solidFill>
              <a:latin typeface="Myriad Pro" charset="0"/>
              <a:ea typeface="Myriad Pro" charset="0"/>
              <a:cs typeface="Myriad Pro" charset="0"/>
            </a:endParaRPr>
          </a:p>
          <a:p>
            <a:pPr marL="0" indent="0">
              <a:buNone/>
            </a:pPr>
            <a:r>
              <a:rPr lang="en-US" sz="1200" dirty="0" smtClean="0">
                <a:solidFill>
                  <a:srgbClr val="1F224E"/>
                </a:solidFill>
                <a:latin typeface="Myriad Pro" charset="0"/>
                <a:ea typeface="Myriad Pro" charset="0"/>
                <a:cs typeface="Myriad Pro" charset="0"/>
              </a:rPr>
              <a:t>        languages spoken</a:t>
            </a:r>
            <a:r>
              <a:rPr lang="en-US" sz="1200" dirty="0">
                <a:solidFill>
                  <a:srgbClr val="1F224E"/>
                </a:solidFill>
                <a:latin typeface="Myriad Pro" charset="0"/>
                <a:ea typeface="Myriad Pro" charset="0"/>
                <a:cs typeface="Myriad Pro" charset="0"/>
              </a:rPr>
              <a:t>, cultural activities and types of food</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endParaRPr lang="en-GB" dirty="0">
              <a:latin typeface="Myriad Pro"/>
            </a:endParaRPr>
          </a:p>
        </p:txBody>
      </p:sp>
      <p:sp>
        <p:nvSpPr>
          <p:cNvPr id="4" name="TextBox 3"/>
          <p:cNvSpPr txBox="1"/>
          <p:nvPr/>
        </p:nvSpPr>
        <p:spPr>
          <a:xfrm>
            <a:off x="4283968" y="2278468"/>
            <a:ext cx="4816236" cy="3600986"/>
          </a:xfrm>
          <a:prstGeom prst="rect">
            <a:avLst/>
          </a:prstGeom>
          <a:solidFill>
            <a:srgbClr val="ECECEC"/>
          </a:solidFill>
          <a:ln>
            <a:solidFill>
              <a:schemeClr val="tx1"/>
            </a:solidFill>
          </a:ln>
        </p:spPr>
        <p:txBody>
          <a:bodyPr wrap="square" rtlCol="0">
            <a:spAutoFit/>
          </a:bodyPr>
          <a:lstStyle/>
          <a:p>
            <a:r>
              <a:rPr lang="en-GB" sz="1200" dirty="0">
                <a:solidFill>
                  <a:srgbClr val="1F224E"/>
                </a:solidFill>
                <a:latin typeface="Myriad Pro" charset="0"/>
                <a:ea typeface="Myriad Pro" charset="0"/>
                <a:cs typeface="Myriad Pro" charset="0"/>
              </a:rPr>
              <a:t>Examples of </a:t>
            </a:r>
            <a:r>
              <a:rPr lang="en-GB" sz="1200" b="1" dirty="0">
                <a:solidFill>
                  <a:srgbClr val="1F224E"/>
                </a:solidFill>
                <a:latin typeface="Myriad Pro" charset="0"/>
                <a:ea typeface="Myriad Pro" charset="0"/>
                <a:cs typeface="Myriad Pro" charset="0"/>
              </a:rPr>
              <a:t>well-developed</a:t>
            </a:r>
            <a:r>
              <a:rPr lang="en-GB" sz="1200" dirty="0">
                <a:solidFill>
                  <a:srgbClr val="1F224E"/>
                </a:solidFill>
                <a:latin typeface="Myriad Pro" charset="0"/>
                <a:ea typeface="Myriad Pro" charset="0"/>
                <a:cs typeface="Myriad Pro" charset="0"/>
              </a:rPr>
              <a:t> ideas:</a:t>
            </a:r>
          </a:p>
          <a:p>
            <a:r>
              <a:rPr lang="en-US" sz="1200" dirty="0">
                <a:solidFill>
                  <a:srgbClr val="FF0000"/>
                </a:solidFill>
                <a:latin typeface="Myriad Pro" charset="0"/>
                <a:ea typeface="Myriad Pro" charset="0"/>
                <a:cs typeface="Myriad Pro" charset="0"/>
              </a:rPr>
              <a:t>The city of Shanghai has experienced significant population growth. In 2000 the city was 16.4 million people, by 2010 it was 23 million. </a:t>
            </a:r>
            <a:r>
              <a:rPr lang="en-US" sz="1200" dirty="0">
                <a:solidFill>
                  <a:schemeClr val="accent6"/>
                </a:solidFill>
                <a:latin typeface="Myriad Pro" charset="0"/>
                <a:ea typeface="Myriad Pro" charset="0"/>
                <a:cs typeface="Myriad Pro" charset="0"/>
              </a:rPr>
              <a:t>Shanghai shows how high rates of internal and international migration can influence the cities </a:t>
            </a:r>
            <a:r>
              <a:rPr lang="en-US" sz="1200" dirty="0" smtClean="0">
                <a:solidFill>
                  <a:schemeClr val="accent6"/>
                </a:solidFill>
                <a:latin typeface="Myriad Pro" charset="0"/>
                <a:ea typeface="Myriad Pro" charset="0"/>
                <a:cs typeface="Myriad Pro" charset="0"/>
              </a:rPr>
              <a:t>growth. </a:t>
            </a:r>
            <a:r>
              <a:rPr lang="en-US" sz="1200" dirty="0" smtClean="0">
                <a:solidFill>
                  <a:srgbClr val="FF0000"/>
                </a:solidFill>
                <a:latin typeface="Myriad Pro" charset="0"/>
                <a:ea typeface="Myriad Pro" charset="0"/>
                <a:cs typeface="Myriad Pro" charset="0"/>
              </a:rPr>
              <a:t>It has continued to grow and covers approximately 2,500sq miles, expanding east of the river in the 1990s, this area is called </a:t>
            </a:r>
            <a:r>
              <a:rPr lang="en-GB" sz="1200" dirty="0" err="1" smtClean="0">
                <a:solidFill>
                  <a:srgbClr val="FF0000"/>
                </a:solidFill>
                <a:latin typeface="Myriad Pro" charset="0"/>
                <a:ea typeface="Myriad Pro" charset="0"/>
                <a:cs typeface="Myriad Pro" charset="0"/>
              </a:rPr>
              <a:t>Pudong</a:t>
            </a:r>
            <a:r>
              <a:rPr lang="en-US" sz="1200" dirty="0" smtClean="0">
                <a:solidFill>
                  <a:srgbClr val="FF0000"/>
                </a:solidFill>
                <a:latin typeface="Myriad Pro" charset="0"/>
                <a:ea typeface="Myriad Pro" charset="0"/>
                <a:cs typeface="Myriad Pro" charset="0"/>
              </a:rPr>
              <a:t> New District. Shanghai has high population densities at 120,000 people km</a:t>
            </a:r>
            <a:r>
              <a:rPr lang="en-US" sz="1200" baseline="30000" dirty="0" smtClean="0">
                <a:solidFill>
                  <a:srgbClr val="FF0000"/>
                </a:solidFill>
                <a:latin typeface="Myriad Pro" charset="0"/>
                <a:ea typeface="Myriad Pro" charset="0"/>
                <a:cs typeface="Myriad Pro" charset="0"/>
              </a:rPr>
              <a:t>2</a:t>
            </a:r>
            <a:r>
              <a:rPr lang="en-US" sz="1200" dirty="0" smtClean="0">
                <a:solidFill>
                  <a:srgbClr val="FF0000"/>
                </a:solidFill>
                <a:latin typeface="Myriad Pro" charset="0"/>
                <a:ea typeface="Myriad Pro" charset="0"/>
                <a:cs typeface="Myriad Pro" charset="0"/>
              </a:rPr>
              <a:t> </a:t>
            </a:r>
            <a:r>
              <a:rPr lang="en-US" sz="1200" dirty="0" smtClean="0">
                <a:solidFill>
                  <a:schemeClr val="accent6"/>
                </a:solidFill>
                <a:latin typeface="Myriad Pro" charset="0"/>
                <a:ea typeface="Myriad Pro" charset="0"/>
                <a:cs typeface="Myriad Pro" charset="0"/>
              </a:rPr>
              <a:t>and </a:t>
            </a:r>
            <a:r>
              <a:rPr lang="en-US" sz="1200" dirty="0">
                <a:solidFill>
                  <a:schemeClr val="accent6"/>
                </a:solidFill>
                <a:latin typeface="Myriad Pro" charset="0"/>
                <a:ea typeface="Myriad Pro" charset="0"/>
                <a:cs typeface="Myriad Pro" charset="0"/>
              </a:rPr>
              <a:t>it continues to receive migrants as it has become an economic, financial and trade </a:t>
            </a:r>
            <a:r>
              <a:rPr lang="en-US" sz="1200" dirty="0" err="1">
                <a:solidFill>
                  <a:schemeClr val="accent6"/>
                </a:solidFill>
                <a:latin typeface="Myriad Pro" charset="0"/>
                <a:ea typeface="Myriad Pro" charset="0"/>
                <a:cs typeface="Myriad Pro" charset="0"/>
              </a:rPr>
              <a:t>centre</a:t>
            </a:r>
            <a:r>
              <a:rPr lang="en-US" sz="1200" dirty="0">
                <a:solidFill>
                  <a:schemeClr val="accent6"/>
                </a:solidFill>
                <a:latin typeface="Myriad Pro" charset="0"/>
                <a:ea typeface="Myriad Pro" charset="0"/>
                <a:cs typeface="Myriad Pro" charset="0"/>
              </a:rPr>
              <a:t>. </a:t>
            </a:r>
            <a:r>
              <a:rPr lang="en-US" sz="1200" dirty="0">
                <a:solidFill>
                  <a:srgbClr val="00B0F0"/>
                </a:solidFill>
                <a:latin typeface="Myriad Pro" charset="0"/>
                <a:ea typeface="Myriad Pro" charset="0"/>
                <a:cs typeface="Myriad Pro" charset="0"/>
              </a:rPr>
              <a:t>The character of the city has become increasingly modern, congested and polluted as it continues to grow into the suburbs</a:t>
            </a:r>
            <a:r>
              <a:rPr lang="en-US" sz="1200" dirty="0" smtClean="0">
                <a:solidFill>
                  <a:srgbClr val="00B0F0"/>
                </a:solidFill>
                <a:latin typeface="Myriad Pro" charset="0"/>
                <a:ea typeface="Myriad Pro" charset="0"/>
                <a:cs typeface="Myriad Pro" charset="0"/>
              </a:rPr>
              <a:t>.</a:t>
            </a:r>
          </a:p>
          <a:p>
            <a:endParaRPr lang="en-GB" sz="1200" dirty="0">
              <a:solidFill>
                <a:srgbClr val="1F224E"/>
              </a:solidFill>
              <a:latin typeface="Myriad Pro" charset="0"/>
              <a:ea typeface="Myriad Pro" charset="0"/>
              <a:cs typeface="Myriad Pro" charset="0"/>
            </a:endParaRPr>
          </a:p>
          <a:p>
            <a:r>
              <a:rPr lang="en-US" sz="1200" dirty="0">
                <a:solidFill>
                  <a:srgbClr val="00B0F0"/>
                </a:solidFill>
                <a:latin typeface="Myriad Pro" charset="0"/>
                <a:ea typeface="Myriad Pro" charset="0"/>
                <a:cs typeface="Myriad Pro" charset="0"/>
              </a:rPr>
              <a:t>For the city of Shanghai migration is heavily influencing the growth of the city through the fast pace of house building and transport links and the character is changing gradually over time through redevelopment and international influences particularly through industry, services and retail. </a:t>
            </a:r>
            <a:r>
              <a:rPr lang="en-US" sz="1200" dirty="0">
                <a:solidFill>
                  <a:srgbClr val="FF0000"/>
                </a:solidFill>
                <a:latin typeface="Myriad Pro" charset="0"/>
                <a:ea typeface="Myriad Pro" charset="0"/>
                <a:cs typeface="Myriad Pro" charset="0"/>
              </a:rPr>
              <a:t>The local </a:t>
            </a:r>
            <a:r>
              <a:rPr lang="en-US" sz="1200" dirty="0" smtClean="0">
                <a:solidFill>
                  <a:srgbClr val="FF0000"/>
                </a:solidFill>
                <a:latin typeface="Myriad Pro" charset="0"/>
                <a:ea typeface="Myriad Pro" charset="0"/>
                <a:cs typeface="Myriad Pro" charset="0"/>
              </a:rPr>
              <a:t>government </a:t>
            </a:r>
            <a:r>
              <a:rPr lang="en-US" sz="1200" dirty="0">
                <a:solidFill>
                  <a:srgbClr val="FF0000"/>
                </a:solidFill>
                <a:latin typeface="Myriad Pro" charset="0"/>
                <a:ea typeface="Myriad Pro" charset="0"/>
                <a:cs typeface="Myriad Pro" charset="0"/>
              </a:rPr>
              <a:t>are keen to show Shanghai’s past so </a:t>
            </a:r>
            <a:r>
              <a:rPr lang="en-US" sz="1200" dirty="0" err="1">
                <a:solidFill>
                  <a:srgbClr val="FF0000"/>
                </a:solidFill>
                <a:latin typeface="Myriad Pro" charset="0"/>
                <a:ea typeface="Myriad Pro" charset="0"/>
                <a:cs typeface="Myriad Pro" charset="0"/>
              </a:rPr>
              <a:t>Shikumen</a:t>
            </a:r>
            <a:r>
              <a:rPr lang="en-US" sz="1200" dirty="0">
                <a:solidFill>
                  <a:srgbClr val="FF0000"/>
                </a:solidFill>
                <a:latin typeface="Myriad Pro" charset="0"/>
                <a:ea typeface="Myriad Pro" charset="0"/>
                <a:cs typeface="Myriad Pro" charset="0"/>
              </a:rPr>
              <a:t> houses are being preserved and these are used for cottage industries and boutique shops.</a:t>
            </a:r>
            <a:endParaRPr lang="en-GB" sz="1200" dirty="0">
              <a:solidFill>
                <a:srgbClr val="FF0000"/>
              </a:solidFill>
              <a:latin typeface="Myriad Pro" charset="0"/>
              <a:ea typeface="Myriad Pro" charset="0"/>
              <a:cs typeface="Myriad Pro" charset="0"/>
            </a:endParaRPr>
          </a:p>
        </p:txBody>
      </p:sp>
      <p:sp>
        <p:nvSpPr>
          <p:cNvPr id="5" name="TextBox 4"/>
          <p:cNvSpPr txBox="1"/>
          <p:nvPr/>
        </p:nvSpPr>
        <p:spPr>
          <a:xfrm>
            <a:off x="467544" y="3789040"/>
            <a:ext cx="3456384" cy="1384995"/>
          </a:xfrm>
          <a:prstGeom prst="rect">
            <a:avLst/>
          </a:prstGeom>
          <a:noFill/>
        </p:spPr>
        <p:txBody>
          <a:bodyPr wrap="square" rtlCol="0">
            <a:spAutoFit/>
          </a:bodyPr>
          <a:lstStyle/>
          <a:p>
            <a:r>
              <a:rPr lang="en-GB" sz="1200" dirty="0">
                <a:solidFill>
                  <a:srgbClr val="1F224E"/>
                </a:solidFill>
                <a:latin typeface="Myriad Pro" charset="0"/>
                <a:ea typeface="Myriad Pro" charset="0"/>
                <a:cs typeface="Myriad Pro" charset="0"/>
              </a:rPr>
              <a:t>This </a:t>
            </a:r>
            <a:r>
              <a:rPr lang="en-GB" sz="1200" b="1" dirty="0">
                <a:solidFill>
                  <a:srgbClr val="1F224E"/>
                </a:solidFill>
                <a:latin typeface="Myriad Pro" charset="0"/>
                <a:ea typeface="Myriad Pro" charset="0"/>
                <a:cs typeface="Myriad Pro" charset="0"/>
              </a:rPr>
              <a:t>well-developed</a:t>
            </a:r>
            <a:r>
              <a:rPr lang="en-GB" sz="1200" dirty="0">
                <a:solidFill>
                  <a:srgbClr val="1F224E"/>
                </a:solidFill>
                <a:latin typeface="Myriad Pro" charset="0"/>
                <a:ea typeface="Myriad Pro" charset="0"/>
                <a:cs typeface="Myriad Pro" charset="0"/>
              </a:rPr>
              <a:t> idea </a:t>
            </a:r>
            <a:r>
              <a:rPr lang="en-GB" sz="1200" dirty="0" smtClean="0">
                <a:solidFill>
                  <a:srgbClr val="1F224E"/>
                </a:solidFill>
                <a:latin typeface="Myriad Pro" charset="0"/>
                <a:ea typeface="Myriad Pro" charset="0"/>
                <a:cs typeface="Myriad Pro" charset="0"/>
              </a:rPr>
              <a:t>integrates </a:t>
            </a:r>
            <a:r>
              <a:rPr lang="en-GB" sz="1200" dirty="0" smtClean="0">
                <a:solidFill>
                  <a:srgbClr val="FF0000"/>
                </a:solidFill>
                <a:latin typeface="Myriad Pro" charset="0"/>
                <a:ea typeface="Myriad Pro" charset="0"/>
                <a:cs typeface="Myriad Pro" charset="0"/>
              </a:rPr>
              <a:t>knowledge</a:t>
            </a:r>
            <a:r>
              <a:rPr lang="en-GB" sz="1200" dirty="0" smtClean="0">
                <a:solidFill>
                  <a:srgbClr val="1F224E"/>
                </a:solidFill>
                <a:latin typeface="Myriad Pro" charset="0"/>
                <a:ea typeface="Myriad Pro" charset="0"/>
                <a:cs typeface="Myriad Pro" charset="0"/>
              </a:rPr>
              <a:t>, </a:t>
            </a:r>
            <a:r>
              <a:rPr lang="en-GB" sz="1200" dirty="0" smtClean="0">
                <a:solidFill>
                  <a:schemeClr val="accent6"/>
                </a:solidFill>
                <a:latin typeface="Myriad Pro" charset="0"/>
                <a:ea typeface="Myriad Pro" charset="0"/>
                <a:cs typeface="Myriad Pro" charset="0"/>
              </a:rPr>
              <a:t>understanding</a:t>
            </a:r>
            <a:r>
              <a:rPr lang="en-GB" sz="1200" dirty="0" smtClean="0">
                <a:solidFill>
                  <a:srgbClr val="1F224E"/>
                </a:solidFill>
                <a:latin typeface="Myriad Pro" charset="0"/>
                <a:ea typeface="Myriad Pro" charset="0"/>
                <a:cs typeface="Myriad Pro" charset="0"/>
              </a:rPr>
              <a:t> and </a:t>
            </a:r>
            <a:r>
              <a:rPr lang="en-GB" sz="1200" dirty="0" smtClean="0">
                <a:solidFill>
                  <a:srgbClr val="00B0F0"/>
                </a:solidFill>
                <a:latin typeface="Myriad Pro" charset="0"/>
                <a:ea typeface="Myriad Pro" charset="0"/>
                <a:cs typeface="Myriad Pro" charset="0"/>
              </a:rPr>
              <a:t>application of the knowledge and understanding </a:t>
            </a:r>
            <a:r>
              <a:rPr lang="en-GB" sz="1200" dirty="0" smtClean="0">
                <a:solidFill>
                  <a:srgbClr val="1F224E"/>
                </a:solidFill>
                <a:latin typeface="Myriad Pro" charset="0"/>
                <a:ea typeface="Myriad Pro" charset="0"/>
                <a:cs typeface="Myriad Pro" charset="0"/>
              </a:rPr>
              <a:t>of how migration influences growth in character in cities, the concepts of migration and growth and character in cities and an examination into how far migration influences growth and character in cities</a:t>
            </a:r>
            <a:r>
              <a:rPr lang="en-US" sz="1200" dirty="0" smtClean="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837921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3(a) </a:t>
            </a:r>
            <a:r>
              <a:rPr lang="en-GB" dirty="0"/>
              <a:t>– 1 mark</a:t>
            </a:r>
          </a:p>
        </p:txBody>
      </p:sp>
      <p:sp>
        <p:nvSpPr>
          <p:cNvPr id="3" name="Content Placeholder 2"/>
          <p:cNvSpPr>
            <a:spLocks noGrp="1"/>
          </p:cNvSpPr>
          <p:nvPr>
            <p:ph idx="4294967295"/>
          </p:nvPr>
        </p:nvSpPr>
        <p:spPr>
          <a:xfrm>
            <a:off x="539552" y="3933056"/>
            <a:ext cx="8229600" cy="1871663"/>
          </a:xfrm>
        </p:spPr>
        <p:txBody>
          <a:bodyPr>
            <a:normAutofit/>
          </a:bodyPr>
          <a:lstStyle/>
          <a:p>
            <a:pPr marL="0" indent="0">
              <a:buNone/>
            </a:pPr>
            <a:r>
              <a:rPr lang="en-GB" sz="1600" dirty="0" smtClean="0">
                <a:solidFill>
                  <a:srgbClr val="1F224E"/>
                </a:solidFill>
                <a:latin typeface="Myriad Pro" charset="0"/>
                <a:ea typeface="Myriad Pro" charset="0"/>
                <a:cs typeface="Myriad Pro" charset="0"/>
              </a:rPr>
              <a:t>This is an </a:t>
            </a:r>
            <a:r>
              <a:rPr lang="en-GB" sz="1600" dirty="0" smtClean="0">
                <a:solidFill>
                  <a:srgbClr val="00B050"/>
                </a:solidFill>
                <a:latin typeface="Myriad Pro" charset="0"/>
                <a:ea typeface="Myriad Pro" charset="0"/>
                <a:cs typeface="Myriad Pro" charset="0"/>
              </a:rPr>
              <a:t>AO4 (skills)</a:t>
            </a:r>
            <a:r>
              <a:rPr lang="en-GB" sz="1600" dirty="0" smtClean="0">
                <a:solidFill>
                  <a:srgbClr val="1F224E"/>
                </a:solidFill>
                <a:latin typeface="Myriad Pro" charset="0"/>
                <a:ea typeface="Myriad Pro" charset="0"/>
                <a:cs typeface="Myriad Pro" charset="0"/>
              </a:rPr>
              <a:t> question where students need to interpret the graph in order choose the correct answer for when the medieval warm period was.</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The </a:t>
            </a:r>
            <a:r>
              <a:rPr lang="en-GB" sz="1600" dirty="0">
                <a:solidFill>
                  <a:srgbClr val="1F224E"/>
                </a:solidFill>
                <a:latin typeface="Myriad Pro" charset="0"/>
                <a:ea typeface="Myriad Pro" charset="0"/>
                <a:cs typeface="Myriad Pro" charset="0"/>
              </a:rPr>
              <a:t>correct answer is </a:t>
            </a:r>
            <a:r>
              <a:rPr lang="en-GB" sz="1600" dirty="0" smtClean="0">
                <a:solidFill>
                  <a:srgbClr val="1F224E"/>
                </a:solidFill>
                <a:latin typeface="Myriad Pro" charset="0"/>
                <a:ea typeface="Myriad Pro" charset="0"/>
                <a:cs typeface="Myriad Pro" charset="0"/>
              </a:rPr>
              <a:t>‘</a:t>
            </a:r>
            <a:r>
              <a:rPr lang="en-GB" sz="1600" u="sng" dirty="0" smtClean="0">
                <a:solidFill>
                  <a:srgbClr val="1F224E"/>
                </a:solidFill>
                <a:latin typeface="Myriad Pro" charset="0"/>
                <a:ea typeface="Myriad Pro" charset="0"/>
                <a:cs typeface="Myriad Pro" charset="0"/>
              </a:rPr>
              <a:t>A: 1200</a:t>
            </a:r>
            <a:r>
              <a:rPr lang="en-GB" sz="1600" dirty="0" smtClean="0">
                <a:solidFill>
                  <a:srgbClr val="1F224E"/>
                </a:solidFill>
                <a:latin typeface="Myriad Pro" charset="0"/>
                <a:ea typeface="Myriad Pro" charset="0"/>
                <a:cs typeface="Myriad Pro" charset="0"/>
              </a:rPr>
              <a:t>’, which is the period with the warmest period on the graph.</a:t>
            </a:r>
            <a:endParaRPr lang="en-GB" sz="16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539552" y="1245890"/>
            <a:ext cx="8229600" cy="261515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t>Study </a:t>
            </a:r>
            <a:r>
              <a:rPr lang="en-US" sz="1600" b="1" dirty="0"/>
              <a:t>Fig. 4</a:t>
            </a:r>
            <a:r>
              <a:rPr lang="en-US" sz="1600" dirty="0"/>
              <a:t>, </a:t>
            </a:r>
            <a:r>
              <a:rPr lang="en-US" sz="1600" dirty="0">
                <a:solidFill>
                  <a:srgbClr val="00B050"/>
                </a:solidFill>
              </a:rPr>
              <a:t>a line graph </a:t>
            </a:r>
            <a:r>
              <a:rPr lang="en-US" sz="1600" dirty="0"/>
              <a:t>showing climate changes between the years 1000 and 1900. </a:t>
            </a:r>
            <a:endParaRPr lang="en-US" sz="1600" dirty="0" smtClean="0"/>
          </a:p>
          <a:p>
            <a:pPr marL="0" indent="0">
              <a:buNone/>
            </a:pPr>
            <a:endParaRPr lang="en-US" sz="1600" dirty="0"/>
          </a:p>
          <a:p>
            <a:pPr marL="0" indent="0">
              <a:buNone/>
            </a:pPr>
            <a:r>
              <a:rPr lang="en-US" sz="1600" dirty="0" smtClean="0"/>
              <a:t>Which </a:t>
            </a:r>
            <a:r>
              <a:rPr lang="en-US" sz="1600" dirty="0"/>
              <a:t>of these </a:t>
            </a:r>
            <a:r>
              <a:rPr lang="en-US" sz="1600" u="sng" dirty="0"/>
              <a:t>years</a:t>
            </a:r>
            <a:r>
              <a:rPr lang="en-US" sz="1600" dirty="0"/>
              <a:t> was in the medieval </a:t>
            </a:r>
            <a:r>
              <a:rPr lang="en-US" sz="1600" u="sng" dirty="0"/>
              <a:t>warm period</a:t>
            </a:r>
            <a:r>
              <a:rPr lang="en-US" sz="1600" dirty="0"/>
              <a:t>? </a:t>
            </a:r>
            <a:endParaRPr lang="en-US" sz="1600" dirty="0" smtClean="0"/>
          </a:p>
          <a:p>
            <a:pPr marL="0" indent="0">
              <a:buNone/>
            </a:pPr>
            <a:endParaRPr lang="en-US" sz="1600" b="1" dirty="0" smtClean="0"/>
          </a:p>
          <a:p>
            <a:pPr marL="0" indent="0">
              <a:buFont typeface="Arial" panose="020B0604020202020204" pitchFamily="34" charset="0"/>
              <a:buNone/>
            </a:pPr>
            <a:r>
              <a:rPr lang="en-US" sz="1600" b="1" dirty="0" smtClean="0"/>
              <a:t>A</a:t>
            </a:r>
            <a:r>
              <a:rPr lang="en-US" sz="1600" dirty="0" smtClean="0"/>
              <a:t>	1200	</a:t>
            </a:r>
            <a:endParaRPr lang="en-GB" sz="1600" dirty="0" smtClean="0"/>
          </a:p>
          <a:p>
            <a:pPr marL="0" indent="0">
              <a:buFont typeface="Arial" panose="020B0604020202020204" pitchFamily="34" charset="0"/>
              <a:buNone/>
            </a:pPr>
            <a:r>
              <a:rPr lang="en-US" sz="1600" b="1" dirty="0" smtClean="0"/>
              <a:t>B</a:t>
            </a:r>
            <a:r>
              <a:rPr lang="en-US" sz="1600" dirty="0" smtClean="0"/>
              <a:t>	1500</a:t>
            </a:r>
            <a:endParaRPr lang="en-GB" sz="1600" dirty="0" smtClean="0"/>
          </a:p>
          <a:p>
            <a:pPr marL="0" indent="0">
              <a:buFont typeface="Arial" panose="020B0604020202020204" pitchFamily="34" charset="0"/>
              <a:buNone/>
            </a:pPr>
            <a:r>
              <a:rPr lang="en-US" sz="1600" b="1" dirty="0" smtClean="0"/>
              <a:t>C</a:t>
            </a:r>
            <a:r>
              <a:rPr lang="en-US" sz="1600" dirty="0" smtClean="0"/>
              <a:t>	1700</a:t>
            </a:r>
            <a:endParaRPr lang="en-GB" sz="1600" dirty="0" smtClean="0"/>
          </a:p>
          <a:p>
            <a:pPr marL="0" indent="0">
              <a:buFont typeface="Arial" panose="020B0604020202020204" pitchFamily="34" charset="0"/>
              <a:buNone/>
            </a:pPr>
            <a:r>
              <a:rPr lang="en-US" sz="1600" b="1" dirty="0" smtClean="0"/>
              <a:t>D</a:t>
            </a:r>
            <a:r>
              <a:rPr lang="en-US" sz="1600" dirty="0" smtClean="0"/>
              <a:t>	1900</a:t>
            </a:r>
          </a:p>
        </p:txBody>
      </p:sp>
      <p:pic>
        <p:nvPicPr>
          <p:cNvPr id="3074" name="Picture 2" title="Question 3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4" y="2276872"/>
            <a:ext cx="3578879" cy="1468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440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title="Component 02 The World Around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832" y="1670152"/>
            <a:ext cx="5737001" cy="1955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268288"/>
            <a:ext cx="9144000" cy="685800"/>
          </a:xfrm>
        </p:spPr>
        <p:txBody>
          <a:bodyPr>
            <a:noAutofit/>
          </a:bodyPr>
          <a:lstStyle/>
          <a:p>
            <a:r>
              <a:rPr lang="en-GB" sz="3200" dirty="0">
                <a:latin typeface="Myriad Pro"/>
              </a:rPr>
              <a:t>How will </a:t>
            </a:r>
            <a:r>
              <a:rPr lang="en-GB" sz="3200" dirty="0" smtClean="0">
                <a:latin typeface="Myriad Pro"/>
              </a:rPr>
              <a:t>The World Around Us be </a:t>
            </a:r>
            <a:r>
              <a:rPr lang="en-GB" sz="3200" dirty="0">
                <a:latin typeface="Myriad Pro"/>
              </a:rPr>
              <a:t>assessed?</a:t>
            </a:r>
          </a:p>
        </p:txBody>
      </p:sp>
      <p:sp>
        <p:nvSpPr>
          <p:cNvPr id="5" name="TextBox 4"/>
          <p:cNvSpPr txBox="1"/>
          <p:nvPr/>
        </p:nvSpPr>
        <p:spPr>
          <a:xfrm>
            <a:off x="123553" y="1222111"/>
            <a:ext cx="1512168" cy="2554545"/>
          </a:xfrm>
          <a:prstGeom prst="rect">
            <a:avLst/>
          </a:prstGeom>
          <a:no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No optionality – students know what they need to do and will not get confused as to which option they should answer.</a:t>
            </a:r>
          </a:p>
        </p:txBody>
      </p:sp>
      <p:sp>
        <p:nvSpPr>
          <p:cNvPr id="6" name="TextBox 5"/>
          <p:cNvSpPr txBox="1"/>
          <p:nvPr/>
        </p:nvSpPr>
        <p:spPr>
          <a:xfrm>
            <a:off x="5255815" y="4433401"/>
            <a:ext cx="3096344" cy="584775"/>
          </a:xfrm>
          <a:prstGeom prst="rect">
            <a:avLst/>
          </a:prstGeom>
          <a:no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3 marks for </a:t>
            </a:r>
            <a:r>
              <a:rPr lang="en-GB" sz="1600" dirty="0" err="1">
                <a:solidFill>
                  <a:srgbClr val="1F224E"/>
                </a:solidFill>
                <a:latin typeface="Myriad Pro" charset="0"/>
                <a:ea typeface="Myriad Pro" charset="0"/>
                <a:cs typeface="Myriad Pro" charset="0"/>
              </a:rPr>
              <a:t>SPaG</a:t>
            </a:r>
            <a:r>
              <a:rPr lang="en-GB" sz="1600" dirty="0">
                <a:solidFill>
                  <a:srgbClr val="1F224E"/>
                </a:solidFill>
                <a:latin typeface="Myriad Pro" charset="0"/>
                <a:ea typeface="Myriad Pro" charset="0"/>
                <a:cs typeface="Myriad Pro" charset="0"/>
              </a:rPr>
              <a:t> will be on the 12 mark question.</a:t>
            </a:r>
          </a:p>
        </p:txBody>
      </p:sp>
      <p:sp>
        <p:nvSpPr>
          <p:cNvPr id="7" name="TextBox 6"/>
          <p:cNvSpPr txBox="1"/>
          <p:nvPr/>
        </p:nvSpPr>
        <p:spPr>
          <a:xfrm>
            <a:off x="7582992" y="1670152"/>
            <a:ext cx="1339925" cy="584775"/>
          </a:xfrm>
          <a:prstGeom prst="rect">
            <a:avLst/>
          </a:prstGeom>
          <a:solidFill>
            <a:schemeClr val="bg1"/>
          </a:solid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7 marks for AO4 (skills)</a:t>
            </a:r>
          </a:p>
        </p:txBody>
      </p:sp>
      <p:sp>
        <p:nvSpPr>
          <p:cNvPr id="8" name="TextBox 7"/>
          <p:cNvSpPr txBox="1"/>
          <p:nvPr/>
        </p:nvSpPr>
        <p:spPr>
          <a:xfrm>
            <a:off x="1547664" y="4423286"/>
            <a:ext cx="3269679" cy="830997"/>
          </a:xfrm>
          <a:prstGeom prst="rect">
            <a:avLst/>
          </a:prstGeom>
          <a:no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A separate Resource Booklet so students can access resources easily when answering questions. </a:t>
            </a:r>
          </a:p>
        </p:txBody>
      </p:sp>
      <p:cxnSp>
        <p:nvCxnSpPr>
          <p:cNvPr id="9" name="Straight Arrow Connector 8" title="Arrow"/>
          <p:cNvCxnSpPr/>
          <p:nvPr/>
        </p:nvCxnSpPr>
        <p:spPr>
          <a:xfrm flipH="1" flipV="1">
            <a:off x="4789514" y="3663678"/>
            <a:ext cx="1294654" cy="6294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title="Arrow"/>
          <p:cNvCxnSpPr/>
          <p:nvPr/>
        </p:nvCxnSpPr>
        <p:spPr>
          <a:xfrm flipH="1">
            <a:off x="7164288" y="2348880"/>
            <a:ext cx="835410" cy="8640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title="Arrow"/>
          <p:cNvCxnSpPr/>
          <p:nvPr/>
        </p:nvCxnSpPr>
        <p:spPr>
          <a:xfrm flipV="1">
            <a:off x="2837123" y="2996952"/>
            <a:ext cx="432048" cy="12961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title="Arrow"/>
          <p:cNvCxnSpPr/>
          <p:nvPr/>
        </p:nvCxnSpPr>
        <p:spPr>
          <a:xfrm>
            <a:off x="1735832" y="2791413"/>
            <a:ext cx="148284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032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850106"/>
          </a:xfrm>
        </p:spPr>
        <p:txBody>
          <a:bodyPr/>
          <a:lstStyle/>
          <a:p>
            <a:r>
              <a:rPr lang="en-GB" dirty="0"/>
              <a:t>Question </a:t>
            </a:r>
            <a:r>
              <a:rPr lang="en-GB" dirty="0" smtClean="0"/>
              <a:t>3(b) </a:t>
            </a:r>
            <a:r>
              <a:rPr lang="en-GB" dirty="0"/>
              <a:t>– </a:t>
            </a:r>
            <a:r>
              <a:rPr lang="en-GB" dirty="0" smtClean="0"/>
              <a:t>4 marks</a:t>
            </a:r>
            <a:endParaRPr lang="en-GB" dirty="0"/>
          </a:p>
        </p:txBody>
      </p:sp>
      <p:sp>
        <p:nvSpPr>
          <p:cNvPr id="3" name="Content Placeholder 2"/>
          <p:cNvSpPr txBox="1">
            <a:spLocks/>
          </p:cNvSpPr>
          <p:nvPr/>
        </p:nvSpPr>
        <p:spPr>
          <a:xfrm>
            <a:off x="395536" y="2780928"/>
            <a:ext cx="4392488" cy="72008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charset="0"/>
                <a:ea typeface="Myriad Pro" charset="0"/>
                <a:cs typeface="Myriad Pro" charset="0"/>
              </a:rPr>
              <a:t>This question </a:t>
            </a:r>
            <a:r>
              <a:rPr lang="en-GB" sz="1200" dirty="0" smtClean="0">
                <a:solidFill>
                  <a:srgbClr val="1F224E"/>
                </a:solidFill>
                <a:latin typeface="Myriad Pro" charset="0"/>
                <a:ea typeface="Myriad Pro" charset="0"/>
                <a:cs typeface="Myriad Pro" charset="0"/>
              </a:rPr>
              <a:t>has 4 marks in total with 1 </a:t>
            </a:r>
            <a:r>
              <a:rPr lang="en-GB" sz="1200" dirty="0" smtClean="0">
                <a:solidFill>
                  <a:srgbClr val="00B0F0"/>
                </a:solidFill>
                <a:latin typeface="Myriad Pro" charset="0"/>
                <a:ea typeface="Myriad Pro" charset="0"/>
                <a:cs typeface="Myriad Pro" charset="0"/>
              </a:rPr>
              <a:t>AO3 (application) </a:t>
            </a:r>
            <a:r>
              <a:rPr lang="en-GB" sz="1200" dirty="0" smtClean="0">
                <a:solidFill>
                  <a:srgbClr val="1F224E"/>
                </a:solidFill>
                <a:latin typeface="Myriad Pro" charset="0"/>
                <a:ea typeface="Myriad Pro" charset="0"/>
                <a:cs typeface="Myriad Pro" charset="0"/>
              </a:rPr>
              <a:t>mark for interpreting the cartoon and identifying evidence from </a:t>
            </a:r>
            <a:r>
              <a:rPr lang="en-GB" sz="1200" b="1" dirty="0" smtClean="0">
                <a:solidFill>
                  <a:srgbClr val="1F224E"/>
                </a:solidFill>
                <a:latin typeface="Myriad Pro" charset="0"/>
                <a:ea typeface="Myriad Pro" charset="0"/>
                <a:cs typeface="Myriad Pro" charset="0"/>
              </a:rPr>
              <a:t>Fig. 5 </a:t>
            </a:r>
            <a:r>
              <a:rPr lang="en-GB" sz="1200" dirty="0" smtClean="0">
                <a:solidFill>
                  <a:srgbClr val="1F224E"/>
                </a:solidFill>
                <a:latin typeface="Myriad Pro" charset="0"/>
                <a:ea typeface="Myriad Pro" charset="0"/>
                <a:cs typeface="Myriad Pro" charset="0"/>
              </a:rPr>
              <a:t>with 3 marks for </a:t>
            </a:r>
            <a:r>
              <a:rPr lang="en-GB" sz="1200" dirty="0">
                <a:solidFill>
                  <a:schemeClr val="accent6"/>
                </a:solidFill>
                <a:latin typeface="Myriad Pro" charset="0"/>
                <a:ea typeface="Myriad Pro" charset="0"/>
                <a:cs typeface="Myriad Pro" charset="0"/>
              </a:rPr>
              <a:t>AO2 (</a:t>
            </a:r>
            <a:r>
              <a:rPr lang="en-GB" sz="1200" dirty="0" smtClean="0">
                <a:solidFill>
                  <a:schemeClr val="accent6"/>
                </a:solidFill>
                <a:latin typeface="Myriad Pro" charset="0"/>
                <a:ea typeface="Myriad Pro" charset="0"/>
                <a:cs typeface="Myriad Pro" charset="0"/>
              </a:rPr>
              <a:t>understanding)</a:t>
            </a:r>
            <a:r>
              <a:rPr lang="en-GB" sz="1200" dirty="0" smtClean="0">
                <a:solidFill>
                  <a:srgbClr val="1F224E"/>
                </a:solidFill>
                <a:latin typeface="Myriad Pro" charset="0"/>
                <a:ea typeface="Myriad Pro" charset="0"/>
                <a:cs typeface="Myriad Pro" charset="0"/>
              </a:rPr>
              <a:t> for the explanation of how human activity creates the enhanced greenhouse effect based on the evidence interpreted.</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Evidence from </a:t>
            </a:r>
            <a:r>
              <a:rPr lang="en-GB" sz="1200" b="1" dirty="0" smtClean="0">
                <a:solidFill>
                  <a:srgbClr val="1F224E"/>
                </a:solidFill>
                <a:latin typeface="Myriad Pro" charset="0"/>
                <a:ea typeface="Myriad Pro" charset="0"/>
                <a:cs typeface="Myriad Pro" charset="0"/>
              </a:rPr>
              <a:t>Fig. 5 </a:t>
            </a:r>
            <a:r>
              <a:rPr lang="en-GB" sz="1200" dirty="0" smtClean="0">
                <a:solidFill>
                  <a:srgbClr val="1F224E"/>
                </a:solidFill>
                <a:latin typeface="Myriad Pro" charset="0"/>
                <a:ea typeface="Myriad Pro" charset="0"/>
                <a:cs typeface="Myriad Pro" charset="0"/>
              </a:rPr>
              <a:t>could include </a:t>
            </a:r>
            <a:r>
              <a:rPr lang="en-US" sz="1200" dirty="0">
                <a:solidFill>
                  <a:srgbClr val="1F224E"/>
                </a:solidFill>
                <a:latin typeface="Myriad Pro" charset="0"/>
                <a:ea typeface="Myriad Pro" charset="0"/>
                <a:cs typeface="Myriad Pro" charset="0"/>
              </a:rPr>
              <a:t>cattle farming </a:t>
            </a:r>
            <a:r>
              <a:rPr lang="en-GB" sz="1200" dirty="0" smtClean="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GB" sz="1200" dirty="0" smtClean="0">
                <a:solidFill>
                  <a:srgbClr val="1F224E"/>
                </a:solidFill>
                <a:latin typeface="Myriad Pro" charset="0"/>
                <a:ea typeface="Myriad Pro" charset="0"/>
                <a:cs typeface="Myriad Pro" charset="0"/>
              </a:rPr>
              <a:t>)</a:t>
            </a:r>
            <a:r>
              <a:rPr lang="en-US" sz="1200" dirty="0" smtClean="0">
                <a:solidFill>
                  <a:srgbClr val="1F224E"/>
                </a:solidFill>
                <a:latin typeface="Myriad Pro" charset="0"/>
                <a:ea typeface="Myriad Pro" charset="0"/>
                <a:cs typeface="Myriad Pro" charset="0"/>
              </a:rPr>
              <a:t>, </a:t>
            </a:r>
            <a:r>
              <a:rPr lang="en-US" sz="1200" dirty="0">
                <a:solidFill>
                  <a:srgbClr val="1F224E"/>
                </a:solidFill>
                <a:latin typeface="Myriad Pro" charset="0"/>
                <a:ea typeface="Myriad Pro" charset="0"/>
                <a:cs typeface="Myriad Pro" charset="0"/>
              </a:rPr>
              <a:t>burning fossil </a:t>
            </a:r>
            <a:r>
              <a:rPr lang="en-US" sz="1200" dirty="0" smtClean="0">
                <a:solidFill>
                  <a:srgbClr val="1F224E"/>
                </a:solidFill>
                <a:latin typeface="Myriad Pro" charset="0"/>
                <a:ea typeface="Myriad Pro" charset="0"/>
                <a:cs typeface="Myriad Pro" charset="0"/>
              </a:rPr>
              <a:t>fuels/coal </a:t>
            </a:r>
            <a:r>
              <a:rPr lang="en-US" sz="1200" dirty="0">
                <a:solidFill>
                  <a:srgbClr val="1F224E"/>
                </a:solidFill>
                <a:latin typeface="Myriad Pro" charset="0"/>
                <a:ea typeface="Myriad Pro" charset="0"/>
                <a:cs typeface="Myriad Pro" charset="0"/>
              </a:rPr>
              <a:t>fired power station </a:t>
            </a:r>
            <a:r>
              <a:rPr lang="en-GB"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a:t>
            </a:r>
            <a:r>
              <a:rPr lang="en-US" sz="1200" dirty="0" smtClean="0">
                <a:solidFill>
                  <a:srgbClr val="1F224E"/>
                </a:solidFill>
                <a:latin typeface="Myriad Pro" charset="0"/>
                <a:ea typeface="Myriad Pro" charset="0"/>
                <a:cs typeface="Myriad Pro" charset="0"/>
              </a:rPr>
              <a:t>, transport/car/air </a:t>
            </a:r>
            <a:r>
              <a:rPr lang="en-US" sz="1200" dirty="0">
                <a:solidFill>
                  <a:srgbClr val="1F224E"/>
                </a:solidFill>
                <a:latin typeface="Myriad Pro" charset="0"/>
                <a:ea typeface="Myriad Pro" charset="0"/>
                <a:cs typeface="Myriad Pro" charset="0"/>
              </a:rPr>
              <a:t>travel </a:t>
            </a:r>
            <a:r>
              <a:rPr lang="en-GB"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a:t>
            </a:r>
            <a:r>
              <a:rPr lang="en-US" sz="1200" dirty="0" smtClean="0">
                <a:solidFill>
                  <a:srgbClr val="1F224E"/>
                </a:solidFill>
                <a:latin typeface="Myriad Pro" charset="0"/>
                <a:ea typeface="Myriad Pro" charset="0"/>
                <a:cs typeface="Myriad Pro" charset="0"/>
              </a:rPr>
              <a:t>, deforestation/burning </a:t>
            </a:r>
            <a:r>
              <a:rPr lang="en-US" sz="1200" dirty="0">
                <a:solidFill>
                  <a:srgbClr val="1F224E"/>
                </a:solidFill>
                <a:latin typeface="Myriad Pro" charset="0"/>
                <a:ea typeface="Myriad Pro" charset="0"/>
                <a:cs typeface="Myriad Pro" charset="0"/>
              </a:rPr>
              <a:t>wood </a:t>
            </a:r>
            <a:r>
              <a:rPr lang="en-GB"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a:t>
            </a:r>
          </a:p>
        </p:txBody>
      </p:sp>
      <p:sp>
        <p:nvSpPr>
          <p:cNvPr id="4" name="Content Placeholder 2"/>
          <p:cNvSpPr txBox="1">
            <a:spLocks/>
          </p:cNvSpPr>
          <p:nvPr/>
        </p:nvSpPr>
        <p:spPr>
          <a:xfrm>
            <a:off x="395536" y="1412776"/>
            <a:ext cx="7776864" cy="1224136"/>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smtClean="0"/>
              <a:t>Study </a:t>
            </a:r>
            <a:r>
              <a:rPr lang="en-US" sz="1600" b="1" dirty="0"/>
              <a:t>Fig. 5</a:t>
            </a:r>
            <a:r>
              <a:rPr lang="en-US" sz="1600" dirty="0"/>
              <a:t>, a cartoon showing an artist’s impression of global warming</a:t>
            </a:r>
            <a:r>
              <a:rPr lang="en-US" sz="1600" dirty="0" smtClean="0"/>
              <a:t>.</a:t>
            </a:r>
          </a:p>
          <a:p>
            <a:pPr marL="0" indent="0">
              <a:buNone/>
            </a:pPr>
            <a:endParaRPr lang="en-US" sz="1600" dirty="0"/>
          </a:p>
          <a:p>
            <a:pPr marL="0" indent="0">
              <a:buNone/>
            </a:pPr>
            <a:r>
              <a:rPr lang="en-US" sz="1600" dirty="0">
                <a:solidFill>
                  <a:srgbClr val="00B0F0"/>
                </a:solidFill>
              </a:rPr>
              <a:t>Using evidence from </a:t>
            </a:r>
            <a:r>
              <a:rPr lang="en-US" sz="1600" b="1" dirty="0">
                <a:solidFill>
                  <a:srgbClr val="00B0F0"/>
                </a:solidFill>
              </a:rPr>
              <a:t>Fig. 5</a:t>
            </a:r>
            <a:r>
              <a:rPr lang="en-US" sz="1600" dirty="0"/>
              <a:t>, </a:t>
            </a:r>
            <a:r>
              <a:rPr lang="en-US" sz="1600" dirty="0">
                <a:solidFill>
                  <a:schemeClr val="accent6"/>
                </a:solidFill>
              </a:rPr>
              <a:t>explain how </a:t>
            </a:r>
            <a:r>
              <a:rPr lang="en-US" sz="1600" u="sng" dirty="0"/>
              <a:t>human activity creates</a:t>
            </a:r>
            <a:r>
              <a:rPr lang="en-US" sz="1600" dirty="0"/>
              <a:t> the </a:t>
            </a:r>
            <a:r>
              <a:rPr lang="en-US" sz="1600" u="sng" dirty="0"/>
              <a:t>enhanced</a:t>
            </a:r>
            <a:r>
              <a:rPr lang="en-US" sz="1600" dirty="0"/>
              <a:t> </a:t>
            </a:r>
            <a:r>
              <a:rPr lang="en-US" sz="1600" u="sng" dirty="0"/>
              <a:t>greenhouse effect</a:t>
            </a:r>
            <a:r>
              <a:rPr lang="en-US" sz="1600" dirty="0"/>
              <a:t>.</a:t>
            </a:r>
            <a:endParaRPr lang="en-GB" sz="1600" dirty="0"/>
          </a:p>
          <a:p>
            <a:pPr marL="0" indent="0">
              <a:buNone/>
            </a:pPr>
            <a:endParaRPr lang="en-GB" sz="1600" dirty="0"/>
          </a:p>
        </p:txBody>
      </p:sp>
      <p:sp>
        <p:nvSpPr>
          <p:cNvPr id="5" name="Rectangle 4"/>
          <p:cNvSpPr/>
          <p:nvPr/>
        </p:nvSpPr>
        <p:spPr>
          <a:xfrm>
            <a:off x="395536" y="4797152"/>
            <a:ext cx="4248472" cy="1015663"/>
          </a:xfrm>
          <a:prstGeom prst="rect">
            <a:avLst/>
          </a:prstGeom>
          <a:ln>
            <a:solidFill>
              <a:schemeClr val="tx1"/>
            </a:solidFill>
          </a:ln>
        </p:spPr>
        <p:txBody>
          <a:bodyPr wrap="square">
            <a:spAutoFit/>
          </a:bodyPr>
          <a:lstStyle/>
          <a:p>
            <a:r>
              <a:rPr lang="en-US" sz="1200" b="1" dirty="0" smtClean="0">
                <a:solidFill>
                  <a:srgbClr val="1F224E"/>
                </a:solidFill>
                <a:latin typeface="Myriad Pro" charset="0"/>
                <a:ea typeface="Myriad Pro" charset="0"/>
                <a:cs typeface="Myriad Pro" charset="0"/>
              </a:rPr>
              <a:t>Example answer:</a:t>
            </a:r>
          </a:p>
          <a:p>
            <a:r>
              <a:rPr lang="en-US" sz="1200" dirty="0" smtClean="0">
                <a:solidFill>
                  <a:srgbClr val="1F224E"/>
                </a:solidFill>
                <a:latin typeface="Myriad Pro" charset="0"/>
                <a:ea typeface="Myriad Pro" charset="0"/>
                <a:cs typeface="Myriad Pro" charset="0"/>
              </a:rPr>
              <a:t>Industrial </a:t>
            </a:r>
            <a:r>
              <a:rPr lang="en-US" sz="1200" dirty="0">
                <a:solidFill>
                  <a:srgbClr val="1F224E"/>
                </a:solidFill>
                <a:latin typeface="Myriad Pro" charset="0"/>
                <a:ea typeface="Myriad Pro" charset="0"/>
                <a:cs typeface="Myriad Pro" charset="0"/>
              </a:rPr>
              <a:t>growth </a:t>
            </a:r>
            <a:r>
              <a:rPr lang="en-GB"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a:t>
            </a:r>
            <a:r>
              <a:rPr lang="en-US" sz="1200" dirty="0" smtClean="0">
                <a:solidFill>
                  <a:srgbClr val="1F224E"/>
                </a:solidFill>
                <a:latin typeface="Myriad Pro" charset="0"/>
                <a:ea typeface="Myriad Pro" charset="0"/>
                <a:cs typeface="Myriad Pro" charset="0"/>
              </a:rPr>
              <a:t> </a:t>
            </a:r>
            <a:r>
              <a:rPr lang="en-US" sz="1200" dirty="0">
                <a:solidFill>
                  <a:srgbClr val="1F224E"/>
                </a:solidFill>
                <a:latin typeface="Myriad Pro" charset="0"/>
                <a:ea typeface="Myriad Pro" charset="0"/>
                <a:cs typeface="Myriad Pro" charset="0"/>
              </a:rPr>
              <a:t>has led to burning fossil fuels and so more carbon dioxide is produced (DEV), the gas enters the atmosphere and traps solar radiation (DEV) enhancing the greenhouse effect so that the world gets warmer (DEV).</a:t>
            </a:r>
            <a:endParaRPr lang="en-GB" sz="1200" dirty="0">
              <a:solidFill>
                <a:srgbClr val="1F224E"/>
              </a:solidFill>
              <a:latin typeface="Myriad Pro" charset="0"/>
              <a:ea typeface="Myriad Pro" charset="0"/>
              <a:cs typeface="Myriad Pro" charset="0"/>
            </a:endParaRPr>
          </a:p>
        </p:txBody>
      </p:sp>
      <p:pic>
        <p:nvPicPr>
          <p:cNvPr id="4098" name="Picture 2" title="Question 3 (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648" y="2780928"/>
            <a:ext cx="4065356" cy="303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912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8640"/>
            <a:ext cx="8699500" cy="685800"/>
          </a:xfrm>
        </p:spPr>
        <p:txBody>
          <a:bodyPr>
            <a:noAutofit/>
          </a:bodyPr>
          <a:lstStyle/>
          <a:p>
            <a:r>
              <a:rPr lang="en-GB" dirty="0"/>
              <a:t>Question </a:t>
            </a:r>
            <a:r>
              <a:rPr lang="en-GB" dirty="0" smtClean="0"/>
              <a:t>3(c) </a:t>
            </a:r>
            <a:r>
              <a:rPr lang="en-GB" dirty="0"/>
              <a:t>– </a:t>
            </a:r>
            <a:r>
              <a:rPr lang="en-GB" dirty="0" smtClean="0"/>
              <a:t>2 </a:t>
            </a:r>
            <a:r>
              <a:rPr lang="en-GB" dirty="0"/>
              <a:t>mark</a:t>
            </a:r>
          </a:p>
        </p:txBody>
      </p:sp>
      <p:sp>
        <p:nvSpPr>
          <p:cNvPr id="3" name="Content Placeholder 2"/>
          <p:cNvSpPr>
            <a:spLocks noGrp="1"/>
          </p:cNvSpPr>
          <p:nvPr>
            <p:ph idx="4294967295"/>
          </p:nvPr>
        </p:nvSpPr>
        <p:spPr>
          <a:xfrm>
            <a:off x="313184" y="2708920"/>
            <a:ext cx="4775820" cy="2808312"/>
          </a:xfrm>
        </p:spPr>
        <p:txBody>
          <a:bodyPr>
            <a:normAutofit/>
          </a:bodyPr>
          <a:lstStyle/>
          <a:p>
            <a:pPr marL="0" indent="0">
              <a:buNone/>
            </a:pPr>
            <a:r>
              <a:rPr lang="en-GB" sz="1200" dirty="0">
                <a:solidFill>
                  <a:srgbClr val="1F224E"/>
                </a:solidFill>
                <a:latin typeface="Myriad Pro" charset="0"/>
                <a:ea typeface="Myriad Pro" charset="0"/>
                <a:cs typeface="Myriad Pro" charset="0"/>
              </a:rPr>
              <a:t>This </a:t>
            </a:r>
            <a:r>
              <a:rPr lang="en-GB" sz="1200" dirty="0">
                <a:solidFill>
                  <a:srgbClr val="00B0F0"/>
                </a:solidFill>
                <a:latin typeface="Myriad Pro" charset="0"/>
                <a:ea typeface="Myriad Pro" charset="0"/>
                <a:cs typeface="Myriad Pro" charset="0"/>
              </a:rPr>
              <a:t>AO3 (application) </a:t>
            </a:r>
            <a:r>
              <a:rPr lang="en-GB" sz="1200" dirty="0">
                <a:solidFill>
                  <a:srgbClr val="1F224E"/>
                </a:solidFill>
                <a:latin typeface="Myriad Pro" charset="0"/>
                <a:ea typeface="Myriad Pro" charset="0"/>
                <a:cs typeface="Myriad Pro" charset="0"/>
              </a:rPr>
              <a:t>question requires students to </a:t>
            </a:r>
            <a:r>
              <a:rPr lang="en-GB" sz="1200" dirty="0">
                <a:solidFill>
                  <a:srgbClr val="00B0F0"/>
                </a:solidFill>
                <a:latin typeface="Myriad Pro" charset="0"/>
                <a:ea typeface="Myriad Pro" charset="0"/>
                <a:cs typeface="Myriad Pro" charset="0"/>
              </a:rPr>
              <a:t>apply their knowledge and understanding</a:t>
            </a:r>
            <a:r>
              <a:rPr lang="en-GB" sz="1200" dirty="0">
                <a:solidFill>
                  <a:srgbClr val="1F224E"/>
                </a:solidFill>
                <a:latin typeface="Myriad Pro" charset="0"/>
                <a:ea typeface="Myriad Pro" charset="0"/>
                <a:cs typeface="Myriad Pro" charset="0"/>
              </a:rPr>
              <a:t> to the resource </a:t>
            </a:r>
            <a:r>
              <a:rPr lang="en-GB" sz="1200" dirty="0" smtClean="0">
                <a:solidFill>
                  <a:srgbClr val="1F224E"/>
                </a:solidFill>
                <a:latin typeface="Myriad Pro" charset="0"/>
                <a:ea typeface="Myriad Pro" charset="0"/>
                <a:cs typeface="Myriad Pro" charset="0"/>
              </a:rPr>
              <a:t>(a map showing the consequences of climate change) </a:t>
            </a:r>
            <a:r>
              <a:rPr lang="en-GB" sz="1200" dirty="0">
                <a:solidFill>
                  <a:srgbClr val="1F224E"/>
                </a:solidFill>
                <a:latin typeface="Myriad Pro" charset="0"/>
                <a:ea typeface="Myriad Pro" charset="0"/>
                <a:cs typeface="Myriad Pro" charset="0"/>
              </a:rPr>
              <a:t>to </a:t>
            </a:r>
            <a:r>
              <a:rPr lang="en-GB" sz="1200" dirty="0" smtClean="0">
                <a:solidFill>
                  <a:srgbClr val="1F224E"/>
                </a:solidFill>
                <a:latin typeface="Myriad Pro" charset="0"/>
                <a:ea typeface="Myriad Pro" charset="0"/>
                <a:cs typeface="Myriad Pro" charset="0"/>
              </a:rPr>
              <a:t>make a </a:t>
            </a:r>
            <a:r>
              <a:rPr lang="en-GB" sz="1200" dirty="0" smtClean="0">
                <a:solidFill>
                  <a:srgbClr val="00B0F0"/>
                </a:solidFill>
                <a:latin typeface="Myriad Pro" charset="0"/>
                <a:ea typeface="Myriad Pro" charset="0"/>
                <a:cs typeface="Myriad Pro" charset="0"/>
              </a:rPr>
              <a:t>judgement</a:t>
            </a:r>
            <a:r>
              <a:rPr lang="en-GB" sz="1200" dirty="0" smtClean="0">
                <a:solidFill>
                  <a:srgbClr val="1F224E"/>
                </a:solidFill>
                <a:latin typeface="Myriad Pro" charset="0"/>
                <a:ea typeface="Myriad Pro" charset="0"/>
                <a:cs typeface="Myriad Pro" charset="0"/>
              </a:rPr>
              <a:t> as to which category has been affected most by the consequences of climate change </a:t>
            </a:r>
            <a:r>
              <a:rPr lang="en-GB"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and to give one reason for the answer by </a:t>
            </a:r>
            <a:r>
              <a:rPr lang="en-GB" sz="1200" dirty="0" smtClean="0">
                <a:solidFill>
                  <a:srgbClr val="00B0F0"/>
                </a:solidFill>
                <a:latin typeface="Myriad Pro" charset="0"/>
                <a:ea typeface="Myriad Pro" charset="0"/>
                <a:cs typeface="Myriad Pro" charset="0"/>
              </a:rPr>
              <a:t>analysing</a:t>
            </a:r>
            <a:r>
              <a:rPr lang="en-GB" sz="1200" dirty="0" smtClean="0">
                <a:solidFill>
                  <a:srgbClr val="1F224E"/>
                </a:solidFill>
                <a:latin typeface="Myriad Pro" charset="0"/>
                <a:ea typeface="Myriad Pro" charset="0"/>
                <a:cs typeface="Myriad Pro" charset="0"/>
              </a:rPr>
              <a:t> the resource (DEV). </a:t>
            </a:r>
          </a:p>
          <a:p>
            <a:pPr marL="0" indent="0">
              <a:buNone/>
            </a:pPr>
            <a:endParaRPr lang="en-GB" sz="1200" dirty="0">
              <a:solidFill>
                <a:srgbClr val="1F224E"/>
              </a:solidFill>
              <a:latin typeface="Myriad Pro" charset="0"/>
            </a:endParaRPr>
          </a:p>
          <a:p>
            <a:pPr marL="0" indent="0">
              <a:buNone/>
            </a:pPr>
            <a:r>
              <a:rPr lang="en-GB" sz="1200" dirty="0" smtClean="0">
                <a:solidFill>
                  <a:srgbClr val="1F224E"/>
                </a:solidFill>
                <a:latin typeface="Myriad Pro" charset="0"/>
                <a:ea typeface="Myriad Pro" charset="0"/>
                <a:cs typeface="Myriad Pro" charset="0"/>
              </a:rPr>
              <a:t>Potential answers could include (but are not restricted to):</a:t>
            </a:r>
          </a:p>
          <a:p>
            <a:r>
              <a:rPr lang="en-US" sz="1200" dirty="0">
                <a:solidFill>
                  <a:srgbClr val="1F224E"/>
                </a:solidFill>
                <a:latin typeface="Myriad Pro" charset="0"/>
                <a:ea typeface="Myriad Pro" charset="0"/>
                <a:cs typeface="Myriad Pro" charset="0"/>
              </a:rPr>
              <a:t>Biological category has been affected most </a:t>
            </a:r>
            <a:r>
              <a:rPr lang="en-GB"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a:t>
            </a:r>
            <a:r>
              <a:rPr lang="en-US" sz="1200" dirty="0" smtClean="0">
                <a:solidFill>
                  <a:srgbClr val="1F224E"/>
                </a:solidFill>
                <a:latin typeface="Myriad Pro" charset="0"/>
                <a:ea typeface="Myriad Pro" charset="0"/>
                <a:cs typeface="Myriad Pro" charset="0"/>
              </a:rPr>
              <a:t> </a:t>
            </a:r>
            <a:r>
              <a:rPr lang="en-US" sz="1200" dirty="0">
                <a:solidFill>
                  <a:srgbClr val="1F224E"/>
                </a:solidFill>
                <a:latin typeface="Myriad Pro" charset="0"/>
                <a:ea typeface="Myriad Pro" charset="0"/>
                <a:cs typeface="Myriad Pro" charset="0"/>
              </a:rPr>
              <a:t>because this is the category that has the most recorded evidence shown on the map (</a:t>
            </a:r>
            <a:r>
              <a:rPr lang="en-US" sz="1200" dirty="0" smtClean="0">
                <a:solidFill>
                  <a:srgbClr val="1F224E"/>
                </a:solidFill>
                <a:latin typeface="Myriad Pro" charset="0"/>
                <a:ea typeface="Myriad Pro" charset="0"/>
                <a:cs typeface="Myriad Pro" charset="0"/>
              </a:rPr>
              <a:t>DEV)</a:t>
            </a:r>
          </a:p>
          <a:p>
            <a:r>
              <a:rPr lang="en-US" sz="1200" dirty="0" smtClean="0">
                <a:solidFill>
                  <a:srgbClr val="1F224E"/>
                </a:solidFill>
                <a:latin typeface="Myriad Pro" charset="0"/>
                <a:ea typeface="Myriad Pro" charset="0"/>
                <a:cs typeface="Myriad Pro" charset="0"/>
              </a:rPr>
              <a:t>Biological </a:t>
            </a:r>
            <a:r>
              <a:rPr lang="en-US" sz="1200" dirty="0">
                <a:solidFill>
                  <a:srgbClr val="1F224E"/>
                </a:solidFill>
                <a:latin typeface="Myriad Pro" charset="0"/>
                <a:ea typeface="Myriad Pro" charset="0"/>
                <a:cs typeface="Myriad Pro" charset="0"/>
              </a:rPr>
              <a:t>category has been affected most </a:t>
            </a:r>
            <a:r>
              <a:rPr lang="en-GB"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a:t>
            </a:r>
            <a:r>
              <a:rPr lang="en-US" sz="1200" dirty="0" smtClean="0">
                <a:solidFill>
                  <a:srgbClr val="1F224E"/>
                </a:solidFill>
                <a:latin typeface="Myriad Pro" charset="0"/>
                <a:ea typeface="Myriad Pro" charset="0"/>
                <a:cs typeface="Myriad Pro" charset="0"/>
              </a:rPr>
              <a:t> </a:t>
            </a:r>
            <a:r>
              <a:rPr lang="en-US" sz="1200" dirty="0">
                <a:solidFill>
                  <a:srgbClr val="1F224E"/>
                </a:solidFill>
                <a:latin typeface="Myriad Pro" charset="0"/>
                <a:ea typeface="Myriad Pro" charset="0"/>
                <a:cs typeface="Myriad Pro" charset="0"/>
              </a:rPr>
              <a:t>because the height of the bars on the map indicate that this category has worse consequences than physical or human categories (DEV)</a:t>
            </a:r>
            <a:endParaRPr lang="en-GB" sz="12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313184" y="980728"/>
            <a:ext cx="8229600" cy="1440582"/>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t>Study </a:t>
            </a:r>
            <a:r>
              <a:rPr lang="en-US" sz="1600" b="1" dirty="0"/>
              <a:t>Fig. 6</a:t>
            </a:r>
            <a:r>
              <a:rPr lang="en-US" sz="1600" dirty="0"/>
              <a:t>, a map showing the consequences of climate change split into three categories (physical, biological and human</a:t>
            </a:r>
            <a:r>
              <a:rPr lang="en-US" sz="1600" dirty="0" smtClean="0"/>
              <a:t>).</a:t>
            </a:r>
          </a:p>
          <a:p>
            <a:pPr marL="0" indent="0">
              <a:buNone/>
            </a:pPr>
            <a:endParaRPr lang="en-US" sz="1600" dirty="0"/>
          </a:p>
          <a:p>
            <a:pPr marL="0" indent="0">
              <a:buNone/>
            </a:pPr>
            <a:r>
              <a:rPr lang="en-US" sz="1600" dirty="0"/>
              <a:t>Using </a:t>
            </a:r>
            <a:r>
              <a:rPr lang="en-US" sz="1600" b="1" dirty="0"/>
              <a:t>Fig. 6</a:t>
            </a:r>
            <a:r>
              <a:rPr lang="en-US" sz="1600" dirty="0"/>
              <a:t>, </a:t>
            </a:r>
            <a:r>
              <a:rPr lang="en-US" sz="1600" dirty="0">
                <a:solidFill>
                  <a:srgbClr val="00B0F0"/>
                </a:solidFill>
              </a:rPr>
              <a:t>state which category </a:t>
            </a:r>
            <a:r>
              <a:rPr lang="en-US" sz="1600" dirty="0"/>
              <a:t>has been </a:t>
            </a:r>
            <a:r>
              <a:rPr lang="en-US" sz="1600" u="sng" dirty="0"/>
              <a:t>affected most</a:t>
            </a:r>
            <a:r>
              <a:rPr lang="en-US" sz="1600" dirty="0"/>
              <a:t> by the </a:t>
            </a:r>
            <a:r>
              <a:rPr lang="en-US" sz="1600" u="sng" dirty="0"/>
              <a:t>consequences</a:t>
            </a:r>
            <a:r>
              <a:rPr lang="en-US" sz="1600" dirty="0"/>
              <a:t> of </a:t>
            </a:r>
            <a:r>
              <a:rPr lang="en-US" sz="1600" u="sng" dirty="0"/>
              <a:t>climate change</a:t>
            </a:r>
            <a:r>
              <a:rPr lang="en-US" sz="1600" dirty="0"/>
              <a:t>. </a:t>
            </a:r>
            <a:r>
              <a:rPr lang="en-US" sz="1600" dirty="0">
                <a:solidFill>
                  <a:srgbClr val="00B0F0"/>
                </a:solidFill>
              </a:rPr>
              <a:t>Give a reason for your </a:t>
            </a:r>
            <a:r>
              <a:rPr lang="en-US" sz="1600" dirty="0" smtClean="0">
                <a:solidFill>
                  <a:srgbClr val="00B0F0"/>
                </a:solidFill>
              </a:rPr>
              <a:t>answer</a:t>
            </a:r>
            <a:r>
              <a:rPr lang="en-US" sz="1600" dirty="0" smtClean="0"/>
              <a:t>.</a:t>
            </a:r>
            <a:endParaRPr lang="en-GB" sz="1600" dirty="0"/>
          </a:p>
        </p:txBody>
      </p:sp>
      <p:pic>
        <p:nvPicPr>
          <p:cNvPr id="5122" name="Picture 2" title="Question 3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479953"/>
            <a:ext cx="3312368" cy="3501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6698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3(d) </a:t>
            </a:r>
            <a:r>
              <a:rPr lang="en-GB" dirty="0"/>
              <a:t>– 1 mark</a:t>
            </a:r>
          </a:p>
        </p:txBody>
      </p:sp>
      <p:sp>
        <p:nvSpPr>
          <p:cNvPr id="3" name="Content Placeholder 2"/>
          <p:cNvSpPr>
            <a:spLocks noGrp="1"/>
          </p:cNvSpPr>
          <p:nvPr>
            <p:ph idx="4294967295"/>
          </p:nvPr>
        </p:nvSpPr>
        <p:spPr>
          <a:xfrm>
            <a:off x="4716017" y="2492896"/>
            <a:ext cx="3981128" cy="2448272"/>
          </a:xfrm>
        </p:spPr>
        <p:txBody>
          <a:bodyPr>
            <a:noAutofit/>
          </a:bodyPr>
          <a:lstStyle/>
          <a:p>
            <a:pPr marL="0" indent="0">
              <a:buNone/>
            </a:pPr>
            <a:r>
              <a:rPr lang="en-GB" sz="1400" dirty="0">
                <a:solidFill>
                  <a:srgbClr val="1F224E"/>
                </a:solidFill>
                <a:latin typeface="Myriad Pro" charset="0"/>
                <a:ea typeface="Myriad Pro" charset="0"/>
                <a:cs typeface="Myriad Pro" charset="0"/>
              </a:rPr>
              <a:t>The </a:t>
            </a:r>
            <a:r>
              <a:rPr lang="en-GB" sz="1400" dirty="0">
                <a:solidFill>
                  <a:srgbClr val="00B050"/>
                </a:solidFill>
                <a:latin typeface="Myriad Pro" charset="0"/>
                <a:ea typeface="Myriad Pro" charset="0"/>
                <a:cs typeface="Myriad Pro" charset="0"/>
              </a:rPr>
              <a:t>geographical </a:t>
            </a:r>
            <a:r>
              <a:rPr lang="en-GB" sz="1400" dirty="0" smtClean="0">
                <a:solidFill>
                  <a:srgbClr val="00B050"/>
                </a:solidFill>
                <a:latin typeface="Myriad Pro" charset="0"/>
                <a:ea typeface="Myriad Pro" charset="0"/>
                <a:cs typeface="Myriad Pro" charset="0"/>
              </a:rPr>
              <a:t>skill (AO4)</a:t>
            </a:r>
            <a:r>
              <a:rPr lang="en-GB" sz="1400" dirty="0" smtClean="0">
                <a:solidFill>
                  <a:srgbClr val="1F224E"/>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assessed is the ability to </a:t>
            </a:r>
            <a:r>
              <a:rPr lang="en-GB" sz="1400" dirty="0" smtClean="0">
                <a:solidFill>
                  <a:srgbClr val="1F224E"/>
                </a:solidFill>
                <a:latin typeface="Myriad Pro" charset="0"/>
                <a:ea typeface="Myriad Pro" charset="0"/>
                <a:cs typeface="Myriad Pro" charset="0"/>
              </a:rPr>
              <a:t>make predictions from data.</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 number of tropical storms are increasing on the graph by 3 every five years and so the most logical prediction to make is that they continue in the same manner with no evidence to suggest the pattern will change.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 answer therefore is </a:t>
            </a:r>
            <a:r>
              <a:rPr lang="en-GB" sz="1400" u="sng" dirty="0" smtClean="0">
                <a:solidFill>
                  <a:srgbClr val="1F224E"/>
                </a:solidFill>
                <a:latin typeface="Myriad Pro" charset="0"/>
                <a:ea typeface="Myriad Pro" charset="0"/>
                <a:cs typeface="Myriad Pro" charset="0"/>
              </a:rPr>
              <a:t>21</a:t>
            </a:r>
            <a:r>
              <a:rPr lang="en-GB" sz="1400" dirty="0" smtClean="0">
                <a:solidFill>
                  <a:srgbClr val="1F224E"/>
                </a:solidFill>
                <a:latin typeface="Myriad Pro" charset="0"/>
                <a:ea typeface="Myriad Pro" charset="0"/>
                <a:cs typeface="Myriad Pro" charset="0"/>
              </a:rPr>
              <a:t>.</a:t>
            </a:r>
          </a:p>
          <a:p>
            <a:pPr marL="0" indent="0">
              <a:buNone/>
            </a:pPr>
            <a:endParaRPr lang="en-GB" sz="1400" dirty="0" smtClean="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323528" y="1245890"/>
            <a:ext cx="8496944" cy="382910"/>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u="sng" dirty="0"/>
              <a:t>Using the graph above</a:t>
            </a:r>
            <a:r>
              <a:rPr lang="en-US" sz="1600" dirty="0"/>
              <a:t>, </a:t>
            </a:r>
            <a:r>
              <a:rPr lang="en-US" sz="1600" dirty="0">
                <a:solidFill>
                  <a:srgbClr val="00B050"/>
                </a:solidFill>
              </a:rPr>
              <a:t>make a prediction </a:t>
            </a:r>
            <a:r>
              <a:rPr lang="en-US" sz="1600" dirty="0"/>
              <a:t>for the </a:t>
            </a:r>
            <a:r>
              <a:rPr lang="en-US" sz="1600" u="sng" dirty="0"/>
              <a:t>number of tropical storms globally in 2015</a:t>
            </a:r>
            <a:r>
              <a:rPr lang="en-US" sz="1600" dirty="0"/>
              <a:t>.</a:t>
            </a:r>
            <a:endParaRPr lang="en-US" sz="1600" dirty="0" smtClean="0"/>
          </a:p>
        </p:txBody>
      </p:sp>
      <p:pic>
        <p:nvPicPr>
          <p:cNvPr id="6146" name="Picture 2" title="Question 3 (d)"/>
          <p:cNvPicPr>
            <a:picLocks noChangeAspect="1" noChangeArrowheads="1"/>
          </p:cNvPicPr>
          <p:nvPr/>
        </p:nvPicPr>
        <p:blipFill rotWithShape="1">
          <a:blip r:embed="rId2">
            <a:extLst>
              <a:ext uri="{28A0092B-C50C-407E-A947-70E740481C1C}">
                <a14:useLocalDpi xmlns:a14="http://schemas.microsoft.com/office/drawing/2010/main" val="0"/>
              </a:ext>
            </a:extLst>
          </a:blip>
          <a:srcRect r="1970" b="91486"/>
          <a:stretch/>
        </p:blipFill>
        <p:spPr bwMode="auto">
          <a:xfrm>
            <a:off x="467544" y="1830760"/>
            <a:ext cx="4248473" cy="31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title="Question 3 (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025" y="2279178"/>
            <a:ext cx="265747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027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3(e) </a:t>
            </a:r>
            <a:r>
              <a:rPr lang="en-GB" dirty="0"/>
              <a:t>– </a:t>
            </a:r>
            <a:r>
              <a:rPr lang="en-GB" dirty="0" smtClean="0"/>
              <a:t>3 marks</a:t>
            </a:r>
            <a:endParaRPr lang="en-GB" dirty="0"/>
          </a:p>
        </p:txBody>
      </p:sp>
      <p:sp>
        <p:nvSpPr>
          <p:cNvPr id="3" name="Content Placeholder 2"/>
          <p:cNvSpPr>
            <a:spLocks noGrp="1"/>
          </p:cNvSpPr>
          <p:nvPr>
            <p:ph idx="4294967295"/>
          </p:nvPr>
        </p:nvSpPr>
        <p:spPr>
          <a:xfrm>
            <a:off x="313184" y="1916832"/>
            <a:ext cx="8291264" cy="2678817"/>
          </a:xfrm>
        </p:spPr>
        <p:txBody>
          <a:bodyPr>
            <a:normAutofit/>
          </a:bodyPr>
          <a:lstStyle/>
          <a:p>
            <a:pPr marL="0" indent="0">
              <a:buNone/>
            </a:pPr>
            <a:r>
              <a:rPr lang="en-GB" sz="1600" dirty="0">
                <a:solidFill>
                  <a:srgbClr val="1F224E"/>
                </a:solidFill>
                <a:latin typeface="Myriad Pro" charset="0"/>
                <a:ea typeface="Myriad Pro" charset="0"/>
                <a:cs typeface="Myriad Pro" charset="0"/>
              </a:rPr>
              <a:t>This </a:t>
            </a:r>
            <a:r>
              <a:rPr lang="en-GB" sz="1600" dirty="0" smtClean="0">
                <a:solidFill>
                  <a:srgbClr val="1F224E"/>
                </a:solidFill>
                <a:latin typeface="Myriad Pro" charset="0"/>
                <a:ea typeface="Myriad Pro" charset="0"/>
                <a:cs typeface="Myriad Pro" charset="0"/>
              </a:rPr>
              <a:t>question has 1 mark for </a:t>
            </a:r>
            <a:r>
              <a:rPr lang="en-GB" sz="1600" dirty="0">
                <a:solidFill>
                  <a:srgbClr val="FF0000"/>
                </a:solidFill>
                <a:latin typeface="Myriad Pro" charset="0"/>
                <a:ea typeface="Myriad Pro" charset="0"/>
                <a:cs typeface="Myriad Pro" charset="0"/>
              </a:rPr>
              <a:t>AO1 (knowledge) </a:t>
            </a:r>
            <a:r>
              <a:rPr lang="en-GB" sz="1600" dirty="0">
                <a:solidFill>
                  <a:srgbClr val="1F224E"/>
                </a:solidFill>
                <a:latin typeface="Myriad Pro" charset="0"/>
                <a:ea typeface="Myriad Pro" charset="0"/>
                <a:cs typeface="Myriad Pro" charset="0"/>
              </a:rPr>
              <a:t>and 2 marks for </a:t>
            </a:r>
            <a:r>
              <a:rPr lang="en-GB" sz="1600" dirty="0" smtClean="0">
                <a:solidFill>
                  <a:schemeClr val="accent6"/>
                </a:solidFill>
                <a:latin typeface="Myriad Pro" charset="0"/>
                <a:ea typeface="Myriad Pro" charset="0"/>
                <a:cs typeface="Myriad Pro" charset="0"/>
              </a:rPr>
              <a:t>AO2 (understanding)</a:t>
            </a:r>
            <a:r>
              <a:rPr lang="en-GB" sz="1600" dirty="0" smtClean="0">
                <a:solidFill>
                  <a:srgbClr val="1F224E"/>
                </a:solidFill>
                <a:latin typeface="Myriad Pro" charset="0"/>
                <a:ea typeface="Myriad Pro" charset="0"/>
                <a:cs typeface="Myriad Pro" charset="0"/>
              </a:rPr>
              <a:t>. The </a:t>
            </a:r>
            <a:r>
              <a:rPr lang="en-GB" sz="1600" dirty="0" smtClean="0">
                <a:solidFill>
                  <a:srgbClr val="FF0000"/>
                </a:solidFill>
                <a:latin typeface="Myriad Pro" charset="0"/>
                <a:ea typeface="Myriad Pro" charset="0"/>
                <a:cs typeface="Myriad Pro" charset="0"/>
              </a:rPr>
              <a:t>knowledge</a:t>
            </a:r>
            <a:r>
              <a:rPr lang="en-GB" sz="1600" dirty="0" smtClean="0">
                <a:solidFill>
                  <a:srgbClr val="1F224E"/>
                </a:solidFill>
                <a:latin typeface="Myriad Pro" charset="0"/>
                <a:ea typeface="Myriad Pro" charset="0"/>
                <a:cs typeface="Myriad Pro" charset="0"/>
              </a:rPr>
              <a:t> mark is for giving the distribution of tropical storms </a:t>
            </a:r>
            <a:r>
              <a:rPr lang="en-US" sz="1600" dirty="0">
                <a:solidFill>
                  <a:srgbClr val="1F224E"/>
                </a:solidFill>
                <a:latin typeface="Myriad Pro" charset="0"/>
                <a:ea typeface="Myriad Pro" charset="0"/>
                <a:cs typeface="Myriad Pro" charset="0"/>
              </a:rPr>
              <a:t>(</a:t>
            </a:r>
            <a:r>
              <a:rPr lang="en-GB" sz="1600" dirty="0">
                <a:solidFill>
                  <a:srgbClr val="1F224E"/>
                </a:solidFill>
                <a:latin typeface="Myriad Pro" charset="0"/>
                <a:ea typeface="Myriad Pro" charset="0"/>
                <a:cs typeface="Myriad Pro" charset="0"/>
                <a:sym typeface="Wingdings"/>
              </a:rPr>
              <a:t></a:t>
            </a:r>
            <a:r>
              <a:rPr lang="en-US" sz="1600" dirty="0">
                <a:solidFill>
                  <a:srgbClr val="1F224E"/>
                </a:solidFill>
                <a:latin typeface="Myriad Pro" charset="0"/>
                <a:ea typeface="Myriad Pro" charset="0"/>
                <a:cs typeface="Myriad Pro" charset="0"/>
              </a:rPr>
              <a:t>) </a:t>
            </a:r>
            <a:r>
              <a:rPr lang="en-GB" sz="1600" dirty="0" smtClean="0">
                <a:solidFill>
                  <a:srgbClr val="1F224E"/>
                </a:solidFill>
                <a:latin typeface="Myriad Pro" charset="0"/>
                <a:ea typeface="Myriad Pro" charset="0"/>
                <a:cs typeface="Myriad Pro" charset="0"/>
              </a:rPr>
              <a:t>with the explanation of whether the distribution of tropical storms has changed over time requiring the </a:t>
            </a:r>
            <a:r>
              <a:rPr lang="en-GB" sz="1600" dirty="0" smtClean="0">
                <a:solidFill>
                  <a:schemeClr val="accent6"/>
                </a:solidFill>
                <a:latin typeface="Myriad Pro" charset="0"/>
                <a:ea typeface="Myriad Pro" charset="0"/>
                <a:cs typeface="Myriad Pro" charset="0"/>
              </a:rPr>
              <a:t>understanding</a:t>
            </a:r>
            <a:r>
              <a:rPr lang="en-GB" sz="1600" dirty="0" smtClean="0">
                <a:solidFill>
                  <a:srgbClr val="1F224E"/>
                </a:solidFill>
                <a:latin typeface="Myriad Pro" charset="0"/>
                <a:ea typeface="Myriad Pro" charset="0"/>
                <a:cs typeface="Myriad Pro" charset="0"/>
              </a:rPr>
              <a:t> (DEV). </a:t>
            </a:r>
          </a:p>
          <a:p>
            <a:pPr marL="0" indent="0">
              <a:buNone/>
            </a:pPr>
            <a:endParaRPr lang="en-GB" sz="16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313184" y="1268338"/>
            <a:ext cx="8507288" cy="432470"/>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sz="1800" dirty="0">
                <a:solidFill>
                  <a:schemeClr val="accent6"/>
                </a:solidFill>
              </a:rPr>
              <a:t>Explain</a:t>
            </a:r>
            <a:r>
              <a:rPr lang="en-US" sz="1800" dirty="0"/>
              <a:t> the </a:t>
            </a:r>
            <a:r>
              <a:rPr lang="en-US" sz="1800" dirty="0">
                <a:solidFill>
                  <a:srgbClr val="FF0000"/>
                </a:solidFill>
              </a:rPr>
              <a:t>distribution of tropical storms </a:t>
            </a:r>
            <a:r>
              <a:rPr lang="en-US" sz="1800" dirty="0"/>
              <a:t>and </a:t>
            </a:r>
            <a:r>
              <a:rPr lang="en-US" sz="1800" dirty="0">
                <a:solidFill>
                  <a:schemeClr val="accent6"/>
                </a:solidFill>
              </a:rPr>
              <a:t>whether this has changed over time</a:t>
            </a:r>
            <a:r>
              <a:rPr lang="en-US" sz="1800" dirty="0"/>
              <a:t>.</a:t>
            </a:r>
            <a:endParaRPr lang="en-US" sz="1800" dirty="0" smtClean="0"/>
          </a:p>
        </p:txBody>
      </p:sp>
      <p:sp>
        <p:nvSpPr>
          <p:cNvPr id="19" name="Rectangle 18"/>
          <p:cNvSpPr/>
          <p:nvPr/>
        </p:nvSpPr>
        <p:spPr>
          <a:xfrm>
            <a:off x="395536" y="3098283"/>
            <a:ext cx="7632848" cy="2462213"/>
          </a:xfrm>
          <a:prstGeom prst="rect">
            <a:avLst/>
          </a:prstGeom>
          <a:solidFill>
            <a:schemeClr val="bg1"/>
          </a:solidFill>
          <a:ln>
            <a:solidFill>
              <a:schemeClr val="tx1"/>
            </a:solidFill>
          </a:ln>
        </p:spPr>
        <p:txBody>
          <a:bodyPr wrap="square">
            <a:spAutoFit/>
          </a:bodyPr>
          <a:lstStyle/>
          <a:p>
            <a:r>
              <a:rPr lang="en-GB" sz="1400" b="1" dirty="0" smtClean="0">
                <a:solidFill>
                  <a:srgbClr val="1F224E"/>
                </a:solidFill>
                <a:latin typeface="Myriad Pro" charset="0"/>
                <a:ea typeface="Myriad Pro" charset="0"/>
                <a:cs typeface="Myriad Pro" charset="0"/>
              </a:rPr>
              <a:t>Examples  of potential answers in the mark scheme:</a:t>
            </a:r>
            <a:endParaRPr lang="en-US" sz="1400" b="1" dirty="0">
              <a:solidFill>
                <a:srgbClr val="1F224E"/>
              </a:solidFill>
              <a:latin typeface="Myriad Pro" charset="0"/>
              <a:ea typeface="Myriad Pro" charset="0"/>
              <a:cs typeface="Myriad Pro" charset="0"/>
            </a:endParaRPr>
          </a:p>
          <a:p>
            <a:r>
              <a:rPr lang="en-US" sz="1400" dirty="0">
                <a:solidFill>
                  <a:srgbClr val="1F224E"/>
                </a:solidFill>
                <a:latin typeface="Myriad Pro" charset="0"/>
                <a:ea typeface="Myriad Pro" charset="0"/>
                <a:cs typeface="Myriad Pro" charset="0"/>
              </a:rPr>
              <a:t>Close to the equator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 </a:t>
            </a:r>
          </a:p>
          <a:p>
            <a:r>
              <a:rPr lang="en-US" sz="1400" dirty="0">
                <a:solidFill>
                  <a:srgbClr val="1F224E"/>
                </a:solidFill>
                <a:latin typeface="Myriad Pro" charset="0"/>
                <a:ea typeface="Myriad Pro" charset="0"/>
                <a:cs typeface="Myriad Pro" charset="0"/>
              </a:rPr>
              <a:t>Between 30 degrees North and South of the equator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 </a:t>
            </a:r>
          </a:p>
          <a:p>
            <a:endParaRPr lang="en-US" sz="1400" dirty="0">
              <a:solidFill>
                <a:srgbClr val="1F224E"/>
              </a:solidFill>
              <a:latin typeface="Myriad Pro" charset="0"/>
              <a:ea typeface="Myriad Pro" charset="0"/>
              <a:cs typeface="Myriad Pro" charset="0"/>
            </a:endParaRPr>
          </a:p>
          <a:p>
            <a:r>
              <a:rPr lang="en-US" sz="1400" dirty="0">
                <a:solidFill>
                  <a:srgbClr val="1F224E"/>
                </a:solidFill>
                <a:latin typeface="Myriad Pro" charset="0"/>
                <a:ea typeface="Myriad Pro" charset="0"/>
                <a:cs typeface="Myriad Pro" charset="0"/>
              </a:rPr>
              <a:t>Atlantic hurricanes have increased since 1995 due to sea surface temperature changes (DEV</a:t>
            </a:r>
            <a:r>
              <a:rPr lang="en-US" sz="1400" dirty="0" smtClean="0">
                <a:solidFill>
                  <a:srgbClr val="1F224E"/>
                </a:solidFill>
                <a:latin typeface="Myriad Pro" charset="0"/>
                <a:ea typeface="Myriad Pro" charset="0"/>
                <a:cs typeface="Myriad Pro" charset="0"/>
              </a:rPr>
              <a:t>)</a:t>
            </a:r>
          </a:p>
          <a:p>
            <a:endParaRPr lang="en-GB" sz="1400" dirty="0">
              <a:solidFill>
                <a:srgbClr val="1F224E"/>
              </a:solidFill>
              <a:latin typeface="Myriad Pro" charset="0"/>
              <a:ea typeface="Myriad Pro" charset="0"/>
              <a:cs typeface="Myriad Pro" charset="0"/>
            </a:endParaRPr>
          </a:p>
          <a:p>
            <a:r>
              <a:rPr lang="en-US" sz="1400" dirty="0">
                <a:solidFill>
                  <a:srgbClr val="1F224E"/>
                </a:solidFill>
                <a:latin typeface="Myriad Pro" charset="0"/>
                <a:ea typeface="Myriad Pro" charset="0"/>
                <a:cs typeface="Myriad Pro" charset="0"/>
              </a:rPr>
              <a:t>Over the last 30 years El Ni</a:t>
            </a:r>
            <a:r>
              <a:rPr lang="en-GB" sz="1400" dirty="0">
                <a:solidFill>
                  <a:srgbClr val="1F224E"/>
                </a:solidFill>
                <a:latin typeface="Myriad Pro" charset="0"/>
                <a:ea typeface="Myriad Pro" charset="0"/>
                <a:cs typeface="Myriad Pro" charset="0"/>
              </a:rPr>
              <a:t>ñ</a:t>
            </a:r>
            <a:r>
              <a:rPr lang="en-US" sz="1400" dirty="0">
                <a:solidFill>
                  <a:srgbClr val="1F224E"/>
                </a:solidFill>
                <a:latin typeface="Myriad Pro" charset="0"/>
                <a:ea typeface="Myriad Pro" charset="0"/>
                <a:cs typeface="Myriad Pro" charset="0"/>
              </a:rPr>
              <a:t>o and variations in monsoons have influenced tropical storm tracks and their distributions (DEV)</a:t>
            </a:r>
          </a:p>
          <a:p>
            <a:endParaRPr lang="en-GB" sz="1400" dirty="0">
              <a:solidFill>
                <a:srgbClr val="1F224E"/>
              </a:solidFill>
              <a:latin typeface="Myriad Pro" charset="0"/>
              <a:ea typeface="Myriad Pro" charset="0"/>
              <a:cs typeface="Myriad Pro" charset="0"/>
            </a:endParaRPr>
          </a:p>
          <a:p>
            <a:r>
              <a:rPr lang="en-US" sz="1400" dirty="0">
                <a:solidFill>
                  <a:srgbClr val="1F224E"/>
                </a:solidFill>
                <a:latin typeface="Myriad Pro" charset="0"/>
                <a:ea typeface="Myriad Pro" charset="0"/>
                <a:cs typeface="Myriad Pro" charset="0"/>
              </a:rPr>
              <a:t>There has not been significant changes to distributions of tropical storms (DEV) with storms occurring in the same areas of the world but with changes in the distributions regionally (DEV)</a:t>
            </a:r>
          </a:p>
        </p:txBody>
      </p:sp>
    </p:spTree>
    <p:extLst>
      <p:ext uri="{BB962C8B-B14F-4D97-AF65-F5344CB8AC3E}">
        <p14:creationId xmlns:p14="http://schemas.microsoft.com/office/powerpoint/2010/main" val="381915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3(f) </a:t>
            </a:r>
            <a:r>
              <a:rPr lang="en-GB" dirty="0"/>
              <a:t>– 6 marks</a:t>
            </a:r>
          </a:p>
        </p:txBody>
      </p:sp>
      <p:sp>
        <p:nvSpPr>
          <p:cNvPr id="3" name="Content Placeholder 2"/>
          <p:cNvSpPr>
            <a:spLocks noGrp="1"/>
          </p:cNvSpPr>
          <p:nvPr>
            <p:ph idx="4294967295"/>
          </p:nvPr>
        </p:nvSpPr>
        <p:spPr>
          <a:xfrm>
            <a:off x="374079" y="3068960"/>
            <a:ext cx="8276717" cy="2881312"/>
          </a:xfrm>
        </p:spPr>
        <p:txBody>
          <a:bodyPr>
            <a:normAutofit/>
          </a:bodyPr>
          <a:lstStyle/>
          <a:p>
            <a:pPr marL="0" indent="0">
              <a:buNone/>
            </a:pPr>
            <a:r>
              <a:rPr lang="en-GB" sz="1600" dirty="0">
                <a:solidFill>
                  <a:srgbClr val="1F224E"/>
                </a:solidFill>
                <a:latin typeface="Myriad Pro" charset="0"/>
                <a:ea typeface="Myriad Pro" charset="0"/>
                <a:cs typeface="Myriad Pro" charset="0"/>
              </a:rPr>
              <a:t>This question is </a:t>
            </a:r>
            <a:r>
              <a:rPr lang="en-GB" sz="1600" dirty="0" smtClean="0">
                <a:solidFill>
                  <a:srgbClr val="1F224E"/>
                </a:solidFill>
                <a:latin typeface="Myriad Pro" charset="0"/>
                <a:ea typeface="Myriad Pro" charset="0"/>
                <a:cs typeface="Myriad Pro" charset="0"/>
              </a:rPr>
              <a:t>split evenly between </a:t>
            </a:r>
            <a:r>
              <a:rPr lang="en-GB" sz="1600" dirty="0" smtClean="0">
                <a:solidFill>
                  <a:srgbClr val="FF0000"/>
                </a:solidFill>
                <a:latin typeface="Myriad Pro" charset="0"/>
                <a:ea typeface="Myriad Pro" charset="0"/>
                <a:cs typeface="Myriad Pro" charset="0"/>
              </a:rPr>
              <a:t>AO1 (knowledge) </a:t>
            </a:r>
            <a:r>
              <a:rPr lang="en-GB" sz="1600" dirty="0" smtClean="0">
                <a:solidFill>
                  <a:srgbClr val="1F224E"/>
                </a:solidFill>
                <a:latin typeface="Myriad Pro" charset="0"/>
                <a:ea typeface="Myriad Pro" charset="0"/>
                <a:cs typeface="Myriad Pro" charset="0"/>
              </a:rPr>
              <a:t>and </a:t>
            </a:r>
            <a:r>
              <a:rPr lang="en-GB" sz="1600" dirty="0" smtClean="0">
                <a:solidFill>
                  <a:schemeClr val="accent6"/>
                </a:solidFill>
                <a:latin typeface="Myriad Pro" charset="0"/>
                <a:ea typeface="Myriad Pro" charset="0"/>
                <a:cs typeface="Myriad Pro" charset="0"/>
              </a:rPr>
              <a:t>AO2 </a:t>
            </a:r>
            <a:r>
              <a:rPr lang="en-GB" sz="1600" dirty="0">
                <a:solidFill>
                  <a:schemeClr val="accent6"/>
                </a:solidFill>
                <a:latin typeface="Myriad Pro" charset="0"/>
                <a:ea typeface="Myriad Pro" charset="0"/>
                <a:cs typeface="Myriad Pro" charset="0"/>
              </a:rPr>
              <a:t>(understanding) </a:t>
            </a:r>
            <a:r>
              <a:rPr lang="en-GB" sz="1600" dirty="0">
                <a:solidFill>
                  <a:srgbClr val="1F224E"/>
                </a:solidFill>
                <a:latin typeface="Myriad Pro" charset="0"/>
                <a:ea typeface="Myriad Pro" charset="0"/>
                <a:cs typeface="Myriad Pro" charset="0"/>
              </a:rPr>
              <a:t>marks. </a:t>
            </a:r>
            <a:endParaRPr lang="en-GB" sz="1600" dirty="0" smtClean="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As </a:t>
            </a:r>
            <a:r>
              <a:rPr lang="en-GB" sz="1600" dirty="0">
                <a:solidFill>
                  <a:srgbClr val="1F224E"/>
                </a:solidFill>
                <a:latin typeface="Myriad Pro" charset="0"/>
                <a:ea typeface="Myriad Pro" charset="0"/>
                <a:cs typeface="Myriad Pro" charset="0"/>
              </a:rPr>
              <a:t>part of the specification  students </a:t>
            </a:r>
            <a:r>
              <a:rPr lang="en-GB" sz="1600" dirty="0" smtClean="0">
                <a:solidFill>
                  <a:srgbClr val="1F224E"/>
                </a:solidFill>
                <a:latin typeface="Myriad Pro" charset="0"/>
                <a:ea typeface="Myriad Pro" charset="0"/>
                <a:cs typeface="Myriad Pro" charset="0"/>
              </a:rPr>
              <a:t>will study a </a:t>
            </a:r>
            <a:r>
              <a:rPr lang="en-GB" sz="1600" dirty="0" smtClean="0">
                <a:solidFill>
                  <a:srgbClr val="FF0000"/>
                </a:solidFill>
                <a:latin typeface="Myriad Pro" charset="0"/>
                <a:ea typeface="Myriad Pro" charset="0"/>
                <a:cs typeface="Myriad Pro" charset="0"/>
              </a:rPr>
              <a:t>case study </a:t>
            </a:r>
            <a:r>
              <a:rPr lang="en-GB" sz="1600" dirty="0" smtClean="0">
                <a:solidFill>
                  <a:srgbClr val="1F224E"/>
                </a:solidFill>
                <a:latin typeface="Myriad Pro" charset="0"/>
                <a:ea typeface="Myriad Pro" charset="0"/>
                <a:cs typeface="Myriad Pro" charset="0"/>
              </a:rPr>
              <a:t>of one drought caused by </a:t>
            </a:r>
            <a:r>
              <a:rPr lang="en-US" sz="1600" dirty="0">
                <a:solidFill>
                  <a:srgbClr val="1F224E"/>
                </a:solidFill>
                <a:latin typeface="Myriad Pro" charset="0"/>
                <a:ea typeface="Myriad Pro" charset="0"/>
                <a:cs typeface="Myriad Pro" charset="0"/>
              </a:rPr>
              <a:t>El Niño/La </a:t>
            </a:r>
            <a:r>
              <a:rPr lang="en-US" sz="1600" dirty="0" smtClean="0">
                <a:solidFill>
                  <a:srgbClr val="1F224E"/>
                </a:solidFill>
                <a:latin typeface="Myriad Pro" charset="0"/>
                <a:ea typeface="Myriad Pro" charset="0"/>
                <a:cs typeface="Myriad Pro" charset="0"/>
              </a:rPr>
              <a:t>Niña including ‘how the extreme weather conditions of </a:t>
            </a:r>
            <a:r>
              <a:rPr lang="en-US" sz="1600" dirty="0">
                <a:solidFill>
                  <a:srgbClr val="1F224E"/>
                </a:solidFill>
                <a:latin typeface="Myriad Pro" charset="0"/>
                <a:ea typeface="Myriad Pro" charset="0"/>
                <a:cs typeface="Myriad Pro" charset="0"/>
              </a:rPr>
              <a:t>El Niño/La Niña</a:t>
            </a:r>
            <a:r>
              <a:rPr lang="en-US" sz="1600" dirty="0" smtClean="0">
                <a:solidFill>
                  <a:srgbClr val="1F224E"/>
                </a:solidFill>
                <a:latin typeface="Myriad Pro" charset="0"/>
                <a:ea typeface="Myriad Pro" charset="0"/>
                <a:cs typeface="Myriad Pro" charset="0"/>
              </a:rPr>
              <a:t> develop and can lead to drought’. Therefore for students to be able to </a:t>
            </a:r>
            <a:r>
              <a:rPr lang="en-US" sz="1600" dirty="0">
                <a:solidFill>
                  <a:srgbClr val="1F224E"/>
                </a:solidFill>
                <a:latin typeface="Myriad Pro" charset="0"/>
                <a:ea typeface="Myriad Pro" charset="0"/>
                <a:cs typeface="Myriad Pro" charset="0"/>
              </a:rPr>
              <a:t>explain how El Niño/La Niña </a:t>
            </a:r>
            <a:r>
              <a:rPr lang="en-US" sz="1600" dirty="0" smtClean="0">
                <a:solidFill>
                  <a:srgbClr val="1F224E"/>
                </a:solidFill>
                <a:latin typeface="Myriad Pro" charset="0"/>
                <a:ea typeface="Myriad Pro" charset="0"/>
                <a:cs typeface="Myriad Pro" charset="0"/>
              </a:rPr>
              <a:t> leads to drought in their </a:t>
            </a:r>
            <a:r>
              <a:rPr lang="en-US" sz="1600" dirty="0" smtClean="0">
                <a:solidFill>
                  <a:srgbClr val="FF0000"/>
                </a:solidFill>
                <a:latin typeface="Myriad Pro" charset="0"/>
                <a:ea typeface="Myriad Pro" charset="0"/>
                <a:cs typeface="Myriad Pro" charset="0"/>
              </a:rPr>
              <a:t>case study </a:t>
            </a:r>
            <a:r>
              <a:rPr lang="en-US" sz="1600" dirty="0" smtClean="0">
                <a:solidFill>
                  <a:srgbClr val="1F224E"/>
                </a:solidFill>
                <a:latin typeface="Myriad Pro" charset="0"/>
                <a:ea typeface="Myriad Pro" charset="0"/>
                <a:cs typeface="Myriad Pro" charset="0"/>
              </a:rPr>
              <a:t>area they must show that they </a:t>
            </a:r>
            <a:r>
              <a:rPr lang="en-US" sz="1600" dirty="0" smtClean="0">
                <a:solidFill>
                  <a:schemeClr val="accent6"/>
                </a:solidFill>
                <a:latin typeface="Myriad Pro" charset="0"/>
                <a:ea typeface="Myriad Pro" charset="0"/>
                <a:cs typeface="Myriad Pro" charset="0"/>
              </a:rPr>
              <a:t>understand (AO2)</a:t>
            </a:r>
            <a:r>
              <a:rPr lang="en-US" sz="1600" dirty="0" smtClean="0">
                <a:solidFill>
                  <a:srgbClr val="1F224E"/>
                </a:solidFill>
                <a:latin typeface="Myriad Pro" charset="0"/>
                <a:ea typeface="Myriad Pro" charset="0"/>
                <a:cs typeface="Myriad Pro" charset="0"/>
              </a:rPr>
              <a:t> this part of the content including El Niño/La Niña. As it is a </a:t>
            </a:r>
            <a:r>
              <a:rPr lang="en-US" sz="1600" dirty="0" smtClean="0">
                <a:solidFill>
                  <a:srgbClr val="FF0000"/>
                </a:solidFill>
                <a:latin typeface="Myriad Pro" charset="0"/>
                <a:ea typeface="Myriad Pro" charset="0"/>
                <a:cs typeface="Myriad Pro" charset="0"/>
              </a:rPr>
              <a:t>case study </a:t>
            </a:r>
            <a:r>
              <a:rPr lang="en-US" sz="1600" dirty="0" smtClean="0">
                <a:solidFill>
                  <a:srgbClr val="1F224E"/>
                </a:solidFill>
                <a:latin typeface="Myriad Pro" charset="0"/>
                <a:ea typeface="Myriad Pro" charset="0"/>
                <a:cs typeface="Myriad Pro" charset="0"/>
              </a:rPr>
              <a:t>there will be </a:t>
            </a:r>
            <a:r>
              <a:rPr lang="en-US" sz="1600" dirty="0" smtClean="0">
                <a:solidFill>
                  <a:srgbClr val="FF0000"/>
                </a:solidFill>
                <a:latin typeface="Myriad Pro" charset="0"/>
                <a:ea typeface="Myriad Pro" charset="0"/>
                <a:cs typeface="Myriad Pro" charset="0"/>
              </a:rPr>
              <a:t>AO1 marks (knowledge)</a:t>
            </a:r>
            <a:r>
              <a:rPr lang="en-US" sz="1600" dirty="0" smtClean="0">
                <a:solidFill>
                  <a:srgbClr val="1F224E"/>
                </a:solidFill>
                <a:latin typeface="Myriad Pro" charset="0"/>
                <a:ea typeface="Myriad Pro" charset="0"/>
                <a:cs typeface="Myriad Pro" charset="0"/>
              </a:rPr>
              <a:t>. </a:t>
            </a:r>
          </a:p>
          <a:p>
            <a:pPr marL="0" indent="0">
              <a:buNone/>
            </a:pPr>
            <a:endParaRPr lang="en-US" sz="1600" dirty="0">
              <a:solidFill>
                <a:srgbClr val="1F224E"/>
              </a:solidFill>
              <a:latin typeface="Myriad Pro" charset="0"/>
              <a:ea typeface="Myriad Pro" charset="0"/>
              <a:cs typeface="Myriad Pro" charset="0"/>
            </a:endParaRPr>
          </a:p>
        </p:txBody>
      </p:sp>
      <p:sp>
        <p:nvSpPr>
          <p:cNvPr id="5" name="Content Placeholder 2"/>
          <p:cNvSpPr txBox="1">
            <a:spLocks/>
          </p:cNvSpPr>
          <p:nvPr/>
        </p:nvSpPr>
        <p:spPr>
          <a:xfrm>
            <a:off x="421196" y="1268761"/>
            <a:ext cx="8229600" cy="1440159"/>
          </a:xfrm>
          <a:prstGeom prst="rect">
            <a:avLst/>
          </a:prstGeom>
          <a:ln>
            <a:solidFill>
              <a:schemeClr val="tx1"/>
            </a:solidFill>
          </a:ln>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7200" dirty="0">
                <a:solidFill>
                  <a:srgbClr val="FF0000"/>
                </a:solidFill>
              </a:rPr>
              <a:t>CASE STUDY – Drought caused by El Niño/La Niña</a:t>
            </a:r>
          </a:p>
          <a:p>
            <a:pPr marL="0" indent="0">
              <a:buNone/>
            </a:pPr>
            <a:endParaRPr lang="en-US" sz="7200" dirty="0"/>
          </a:p>
          <a:p>
            <a:pPr marL="0" indent="0">
              <a:buNone/>
            </a:pPr>
            <a:r>
              <a:rPr lang="en-US" sz="7200" dirty="0"/>
              <a:t>Drought studied:</a:t>
            </a:r>
          </a:p>
          <a:p>
            <a:pPr marL="0" indent="0">
              <a:buNone/>
            </a:pPr>
            <a:endParaRPr lang="en-US" sz="7200" dirty="0"/>
          </a:p>
          <a:p>
            <a:pPr marL="0" indent="0">
              <a:buNone/>
            </a:pPr>
            <a:r>
              <a:rPr lang="en-US" sz="7200" dirty="0">
                <a:solidFill>
                  <a:schemeClr val="accent6"/>
                </a:solidFill>
              </a:rPr>
              <a:t>Explain how El Niño/La Niña </a:t>
            </a:r>
            <a:r>
              <a:rPr lang="en-US" sz="7200" dirty="0"/>
              <a:t>leads to </a:t>
            </a:r>
            <a:r>
              <a:rPr lang="en-US" sz="7200" u="sng" dirty="0"/>
              <a:t>drought</a:t>
            </a:r>
            <a:r>
              <a:rPr lang="en-US" sz="7200" dirty="0"/>
              <a:t> in your </a:t>
            </a:r>
            <a:r>
              <a:rPr lang="en-US" sz="7200" dirty="0">
                <a:solidFill>
                  <a:srgbClr val="FF0000"/>
                </a:solidFill>
              </a:rPr>
              <a:t>case study</a:t>
            </a:r>
            <a:r>
              <a:rPr lang="en-US" sz="7200" dirty="0"/>
              <a:t> area.</a:t>
            </a:r>
          </a:p>
          <a:p>
            <a:pPr marL="0" indent="0">
              <a:buNone/>
            </a:pPr>
            <a:endParaRPr lang="en-US" sz="2200" dirty="0" smtClean="0"/>
          </a:p>
        </p:txBody>
      </p:sp>
    </p:spTree>
    <p:extLst>
      <p:ext uri="{BB962C8B-B14F-4D97-AF65-F5344CB8AC3E}">
        <p14:creationId xmlns:p14="http://schemas.microsoft.com/office/powerpoint/2010/main" val="2871714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632"/>
            <a:ext cx="9144000" cy="685800"/>
          </a:xfrm>
        </p:spPr>
        <p:txBody>
          <a:bodyPr>
            <a:noAutofit/>
          </a:bodyPr>
          <a:lstStyle/>
          <a:p>
            <a:r>
              <a:rPr lang="en-GB" dirty="0"/>
              <a:t>Question </a:t>
            </a:r>
            <a:r>
              <a:rPr lang="en-GB" dirty="0" smtClean="0"/>
              <a:t>3(f) </a:t>
            </a:r>
            <a:r>
              <a:rPr lang="en-GB" dirty="0"/>
              <a:t>– </a:t>
            </a:r>
            <a:r>
              <a:rPr lang="en-GB" dirty="0" smtClean="0"/>
              <a:t>The </a:t>
            </a:r>
            <a:r>
              <a:rPr lang="en-GB" dirty="0"/>
              <a:t>mark scheme</a:t>
            </a:r>
          </a:p>
        </p:txBody>
      </p:sp>
      <p:sp>
        <p:nvSpPr>
          <p:cNvPr id="3" name="Content Placeholder 2"/>
          <p:cNvSpPr>
            <a:spLocks noGrp="1"/>
          </p:cNvSpPr>
          <p:nvPr>
            <p:ph idx="4294967295"/>
          </p:nvPr>
        </p:nvSpPr>
        <p:spPr>
          <a:xfrm>
            <a:off x="395536" y="908720"/>
            <a:ext cx="8303964" cy="4454525"/>
          </a:xfrm>
        </p:spPr>
        <p:txBody>
          <a:bodyPr>
            <a:noAutofit/>
          </a:bodyPr>
          <a:lstStyle/>
          <a:p>
            <a:pPr marL="0" indent="0">
              <a:buNone/>
            </a:pPr>
            <a:r>
              <a:rPr lang="en-GB" sz="1400" b="1" dirty="0">
                <a:solidFill>
                  <a:srgbClr val="1F224E"/>
                </a:solidFill>
                <a:latin typeface="Myriad Pro" charset="0"/>
                <a:ea typeface="Myriad Pro" charset="0"/>
                <a:cs typeface="Myriad Pro" charset="0"/>
              </a:rPr>
              <a:t>Level 3 (5–6 marks</a:t>
            </a:r>
            <a:r>
              <a:rPr lang="en-GB" sz="1400" dirty="0">
                <a:solidFill>
                  <a:srgbClr val="1F224E"/>
                </a:solidFill>
                <a:latin typeface="Myriad Pro" charset="0"/>
                <a:ea typeface="Myriad Pro" charset="0"/>
                <a:cs typeface="Myriad Pro" charset="0"/>
              </a:rPr>
              <a:t>)</a:t>
            </a:r>
          </a:p>
          <a:p>
            <a:pPr marL="0" indent="0">
              <a:buNone/>
            </a:pPr>
            <a:r>
              <a:rPr lang="en-US" sz="1400" dirty="0">
                <a:solidFill>
                  <a:srgbClr val="1F224E"/>
                </a:solidFill>
                <a:latin typeface="Myriad Pro" charset="0"/>
                <a:ea typeface="Myriad Pro" charset="0"/>
                <a:cs typeface="Myriad Pro" charset="0"/>
              </a:rPr>
              <a:t>An answer at this level demonstrates thorough </a:t>
            </a:r>
            <a:r>
              <a:rPr lang="en-US" sz="1400" dirty="0">
                <a:solidFill>
                  <a:schemeClr val="accent6"/>
                </a:solidFill>
                <a:latin typeface="Myriad Pro" charset="0"/>
                <a:ea typeface="Myriad Pro" charset="0"/>
                <a:cs typeface="Myriad Pro" charset="0"/>
              </a:rPr>
              <a:t>understanding</a:t>
            </a:r>
            <a:r>
              <a:rPr lang="en-US" sz="1400" dirty="0">
                <a:solidFill>
                  <a:srgbClr val="1F224E"/>
                </a:solidFill>
                <a:latin typeface="Myriad Pro" charset="0"/>
                <a:ea typeface="Myriad Pro" charset="0"/>
                <a:cs typeface="Myriad Pro" charset="0"/>
              </a:rPr>
              <a:t> of the concept of El Niño/La </a:t>
            </a:r>
            <a:r>
              <a:rPr lang="en-US" sz="1400" dirty="0" smtClean="0">
                <a:solidFill>
                  <a:srgbClr val="1F224E"/>
                </a:solidFill>
                <a:latin typeface="Myriad Pro" charset="0"/>
                <a:ea typeface="Myriad Pro" charset="0"/>
                <a:cs typeface="Myriad Pro" charset="0"/>
              </a:rPr>
              <a:t>Niña </a:t>
            </a:r>
            <a:r>
              <a:rPr lang="en-US" sz="1400" dirty="0">
                <a:solidFill>
                  <a:schemeClr val="accent6"/>
                </a:solidFill>
                <a:latin typeface="Myriad Pro" charset="0"/>
                <a:ea typeface="Myriad Pro" charset="0"/>
                <a:cs typeface="Myriad Pro" charset="0"/>
              </a:rPr>
              <a:t>(AO2</a:t>
            </a:r>
            <a:r>
              <a:rPr lang="en-US" sz="1400" dirty="0" smtClean="0">
                <a:solidFill>
                  <a:schemeClr val="accent6"/>
                </a:solidFill>
                <a:latin typeface="Myriad Pro" charset="0"/>
                <a:ea typeface="Myriad Pro" charset="0"/>
                <a:cs typeface="Myriad Pro" charset="0"/>
              </a:rPr>
              <a:t>) </a:t>
            </a:r>
            <a:r>
              <a:rPr lang="en-US" sz="1400" dirty="0" smtClean="0">
                <a:solidFill>
                  <a:srgbClr val="1F224E"/>
                </a:solidFill>
                <a:latin typeface="Myriad Pro" charset="0"/>
                <a:ea typeface="Myriad Pro" charset="0"/>
                <a:cs typeface="Myriad Pro" charset="0"/>
              </a:rPr>
              <a:t>and thorough </a:t>
            </a:r>
            <a:r>
              <a:rPr lang="en-US" sz="1400" dirty="0" smtClean="0">
                <a:solidFill>
                  <a:srgbClr val="FF0000"/>
                </a:solidFill>
                <a:latin typeface="Myriad Pro" charset="0"/>
                <a:ea typeface="Myriad Pro" charset="0"/>
                <a:cs typeface="Myriad Pro" charset="0"/>
              </a:rPr>
              <a:t>knowledge</a:t>
            </a:r>
            <a:r>
              <a:rPr lang="en-US" sz="1400" dirty="0" smtClean="0">
                <a:solidFill>
                  <a:srgbClr val="1F224E"/>
                </a:solidFill>
                <a:latin typeface="Myriad Pro" charset="0"/>
                <a:ea typeface="Myriad Pro" charset="0"/>
                <a:cs typeface="Myriad Pro" charset="0"/>
              </a:rPr>
              <a:t> of how this can lead to drought in the </a:t>
            </a:r>
            <a:r>
              <a:rPr lang="en-US" sz="1400" dirty="0" smtClean="0">
                <a:solidFill>
                  <a:srgbClr val="FF0000"/>
                </a:solidFill>
                <a:latin typeface="Myriad Pro" charset="0"/>
                <a:ea typeface="Myriad Pro" charset="0"/>
                <a:cs typeface="Myriad Pro" charset="0"/>
              </a:rPr>
              <a:t>case study </a:t>
            </a:r>
            <a:r>
              <a:rPr lang="en-US" sz="1400" dirty="0" smtClean="0">
                <a:solidFill>
                  <a:srgbClr val="1F224E"/>
                </a:solidFill>
                <a:latin typeface="Myriad Pro" charset="0"/>
                <a:ea typeface="Myriad Pro" charset="0"/>
                <a:cs typeface="Myriad Pro" charset="0"/>
              </a:rPr>
              <a:t>area </a:t>
            </a:r>
            <a:r>
              <a:rPr lang="en-US" sz="1400" dirty="0" smtClean="0">
                <a:solidFill>
                  <a:srgbClr val="FF0000"/>
                </a:solidFill>
                <a:latin typeface="Myriad Pro" charset="0"/>
                <a:ea typeface="Myriad Pro" charset="0"/>
                <a:cs typeface="Myriad Pro" charset="0"/>
              </a:rPr>
              <a:t>(AO1)</a:t>
            </a:r>
            <a:r>
              <a:rPr lang="en-US" sz="1400" dirty="0" smtClean="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a:p>
            <a:pPr marL="0" indent="0">
              <a:buNone/>
            </a:pPr>
            <a:r>
              <a:rPr lang="en-US" sz="1400" dirty="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a:p>
            <a:pPr marL="0" indent="0">
              <a:buNone/>
            </a:pPr>
            <a:r>
              <a:rPr lang="en-US" sz="1400" dirty="0">
                <a:solidFill>
                  <a:srgbClr val="1F224E"/>
                </a:solidFill>
                <a:latin typeface="Myriad Pro" charset="0"/>
                <a:ea typeface="Myriad Pro" charset="0"/>
                <a:cs typeface="Myriad Pro" charset="0"/>
              </a:rPr>
              <a:t>This will be shown by including </a:t>
            </a:r>
            <a:r>
              <a:rPr lang="en-US" sz="1400" b="1" dirty="0">
                <a:solidFill>
                  <a:srgbClr val="1F224E"/>
                </a:solidFill>
                <a:latin typeface="Myriad Pro" charset="0"/>
                <a:ea typeface="Myriad Pro" charset="0"/>
                <a:cs typeface="Myriad Pro" charset="0"/>
              </a:rPr>
              <a:t>well-developed</a:t>
            </a:r>
            <a:r>
              <a:rPr lang="en-US" sz="1400" dirty="0">
                <a:solidFill>
                  <a:srgbClr val="1F224E"/>
                </a:solidFill>
                <a:latin typeface="Myriad Pro" charset="0"/>
                <a:ea typeface="Myriad Pro" charset="0"/>
                <a:cs typeface="Myriad Pro" charset="0"/>
              </a:rPr>
              <a:t> ideas about </a:t>
            </a:r>
            <a:r>
              <a:rPr lang="en-US" sz="1400" b="1" dirty="0">
                <a:solidFill>
                  <a:srgbClr val="1F224E"/>
                </a:solidFill>
                <a:latin typeface="Myriad Pro" charset="0"/>
                <a:ea typeface="Myriad Pro" charset="0"/>
                <a:cs typeface="Myriad Pro" charset="0"/>
              </a:rPr>
              <a:t>both</a:t>
            </a:r>
            <a:r>
              <a:rPr lang="en-US" sz="1400" dirty="0">
                <a:solidFill>
                  <a:srgbClr val="1F224E"/>
                </a:solidFill>
                <a:latin typeface="Myriad Pro" charset="0"/>
                <a:ea typeface="Myriad Pro" charset="0"/>
                <a:cs typeface="Myriad Pro" charset="0"/>
              </a:rPr>
              <a:t> the concept of El Niño/La Niña </a:t>
            </a:r>
            <a:r>
              <a:rPr lang="en-US" sz="1400" b="1" dirty="0">
                <a:solidFill>
                  <a:srgbClr val="1F224E"/>
                </a:solidFill>
                <a:latin typeface="Myriad Pro" charset="0"/>
                <a:ea typeface="Myriad Pro" charset="0"/>
                <a:cs typeface="Myriad Pro" charset="0"/>
              </a:rPr>
              <a:t>and</a:t>
            </a:r>
            <a:r>
              <a:rPr lang="en-US" sz="1400" dirty="0">
                <a:solidFill>
                  <a:srgbClr val="1F224E"/>
                </a:solidFill>
                <a:latin typeface="Myriad Pro" charset="0"/>
                <a:ea typeface="Myriad Pro" charset="0"/>
                <a:cs typeface="Myriad Pro" charset="0"/>
              </a:rPr>
              <a:t> how this can lead to drought.</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0" indent="0">
              <a:buNone/>
            </a:pPr>
            <a:r>
              <a:rPr lang="en-US" sz="1400" dirty="0">
                <a:solidFill>
                  <a:srgbClr val="1F224E"/>
                </a:solidFill>
                <a:latin typeface="Myriad Pro" charset="0"/>
                <a:ea typeface="Myriad Pro" charset="0"/>
                <a:cs typeface="Myriad Pro" charset="0"/>
              </a:rPr>
              <a:t>The answer must also include </a:t>
            </a:r>
            <a:r>
              <a:rPr lang="en-US" sz="1400" b="1" dirty="0">
                <a:solidFill>
                  <a:srgbClr val="1F224E"/>
                </a:solidFill>
                <a:latin typeface="Myriad Pro" charset="0"/>
                <a:ea typeface="Myriad Pro" charset="0"/>
                <a:cs typeface="Myriad Pro" charset="0"/>
              </a:rPr>
              <a:t>place-specific </a:t>
            </a:r>
            <a:r>
              <a:rPr lang="en-US" sz="1400" dirty="0">
                <a:solidFill>
                  <a:srgbClr val="1F224E"/>
                </a:solidFill>
                <a:latin typeface="Myriad Pro" charset="0"/>
                <a:ea typeface="Myriad Pro" charset="0"/>
                <a:cs typeface="Myriad Pro" charset="0"/>
              </a:rPr>
              <a:t>details of the drought area. Amount of relevant place-specific detail determines credit within level.</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b="1" dirty="0">
                <a:solidFill>
                  <a:srgbClr val="1F224E"/>
                </a:solidFill>
                <a:latin typeface="Myriad Pro" charset="0"/>
                <a:ea typeface="Myriad Pro" charset="0"/>
                <a:cs typeface="Myriad Pro" charset="0"/>
              </a:rPr>
              <a:t>Level 2 (3–4 marks</a:t>
            </a:r>
            <a:r>
              <a:rPr lang="en-GB" sz="1400" dirty="0">
                <a:solidFill>
                  <a:srgbClr val="1F224E"/>
                </a:solidFill>
                <a:latin typeface="Myriad Pro" charset="0"/>
                <a:ea typeface="Myriad Pro" charset="0"/>
                <a:cs typeface="Myriad Pro" charset="0"/>
              </a:rPr>
              <a:t>) looks for the same focus in answers but with </a:t>
            </a:r>
            <a:r>
              <a:rPr lang="en-GB" sz="1400" b="1" dirty="0">
                <a:solidFill>
                  <a:srgbClr val="1F224E"/>
                </a:solidFill>
                <a:latin typeface="Myriad Pro" charset="0"/>
                <a:ea typeface="Myriad Pro" charset="0"/>
                <a:cs typeface="Myriad Pro" charset="0"/>
              </a:rPr>
              <a:t>reasonable</a:t>
            </a:r>
            <a:r>
              <a:rPr lang="en-GB" sz="1400" dirty="0">
                <a:solidFill>
                  <a:srgbClr val="1F224E"/>
                </a:solidFill>
                <a:latin typeface="Myriad Pro" charset="0"/>
                <a:ea typeface="Myriad Pro" charset="0"/>
                <a:cs typeface="Myriad Pro" charset="0"/>
              </a:rPr>
              <a:t> understanding through developed ideas </a:t>
            </a:r>
            <a:r>
              <a:rPr lang="en-US" sz="1400" dirty="0">
                <a:solidFill>
                  <a:srgbClr val="1F224E"/>
                </a:solidFill>
                <a:latin typeface="Myriad Pro" charset="0"/>
                <a:ea typeface="Myriad Pro" charset="0"/>
                <a:cs typeface="Myriad Pro" charset="0"/>
              </a:rPr>
              <a:t>about </a:t>
            </a:r>
            <a:r>
              <a:rPr lang="en-US" sz="1400" b="1" dirty="0">
                <a:solidFill>
                  <a:srgbClr val="1F224E"/>
                </a:solidFill>
                <a:latin typeface="Myriad Pro" charset="0"/>
                <a:ea typeface="Myriad Pro" charset="0"/>
                <a:cs typeface="Myriad Pro" charset="0"/>
              </a:rPr>
              <a:t>either</a:t>
            </a:r>
            <a:r>
              <a:rPr lang="en-US" sz="1400" dirty="0">
                <a:solidFill>
                  <a:srgbClr val="1F224E"/>
                </a:solidFill>
                <a:latin typeface="Myriad Pro" charset="0"/>
                <a:ea typeface="Myriad Pro" charset="0"/>
                <a:cs typeface="Myriad Pro" charset="0"/>
              </a:rPr>
              <a:t> the concept of El Niño/La Niña </a:t>
            </a:r>
            <a:r>
              <a:rPr lang="en-US" sz="1400" b="1" dirty="0">
                <a:solidFill>
                  <a:srgbClr val="1F224E"/>
                </a:solidFill>
                <a:latin typeface="Myriad Pro" charset="0"/>
                <a:ea typeface="Myriad Pro" charset="0"/>
                <a:cs typeface="Myriad Pro" charset="0"/>
              </a:rPr>
              <a:t>or</a:t>
            </a:r>
            <a:r>
              <a:rPr lang="en-US" sz="1400" dirty="0">
                <a:solidFill>
                  <a:srgbClr val="1F224E"/>
                </a:solidFill>
                <a:latin typeface="Myriad Pro" charset="0"/>
                <a:ea typeface="Myriad Pro" charset="0"/>
                <a:cs typeface="Myriad Pro" charset="0"/>
              </a:rPr>
              <a:t> how this can lead to drought</a:t>
            </a:r>
            <a:r>
              <a:rPr lang="en-US" sz="1400" dirty="0" smtClean="0">
                <a:solidFill>
                  <a:srgbClr val="1F224E"/>
                </a:solidFill>
                <a:latin typeface="Myriad Pro" charset="0"/>
                <a:ea typeface="Myriad Pro" charset="0"/>
                <a:cs typeface="Myriad Pro" charset="0"/>
              </a:rPr>
              <a:t>. Answers with no place-specific detail are credited up to the middle of the level</a:t>
            </a:r>
            <a:r>
              <a:rPr lang="en-GB" sz="1400" dirty="0" smtClean="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pPr marL="0" indent="0">
              <a:buNone/>
            </a:pPr>
            <a:r>
              <a:rPr lang="en-GB" sz="1400" b="1" dirty="0">
                <a:solidFill>
                  <a:srgbClr val="1F224E"/>
                </a:solidFill>
                <a:latin typeface="Myriad Pro" charset="0"/>
                <a:ea typeface="Myriad Pro" charset="0"/>
                <a:cs typeface="Myriad Pro" charset="0"/>
              </a:rPr>
              <a:t>Level 1 (1–2 marks</a:t>
            </a:r>
            <a:r>
              <a:rPr lang="en-GB" sz="1400" dirty="0">
                <a:solidFill>
                  <a:srgbClr val="1F224E"/>
                </a:solidFill>
                <a:latin typeface="Myriad Pro" charset="0"/>
                <a:ea typeface="Myriad Pro" charset="0"/>
                <a:cs typeface="Myriad Pro" charset="0"/>
              </a:rPr>
              <a:t>) looks for the same focus in answers but with </a:t>
            </a:r>
            <a:r>
              <a:rPr lang="en-GB" sz="1400" b="1" dirty="0">
                <a:solidFill>
                  <a:srgbClr val="1F224E"/>
                </a:solidFill>
                <a:latin typeface="Myriad Pro" charset="0"/>
                <a:ea typeface="Myriad Pro" charset="0"/>
                <a:cs typeface="Myriad Pro" charset="0"/>
              </a:rPr>
              <a:t>basic</a:t>
            </a:r>
            <a:r>
              <a:rPr lang="en-GB" sz="1400" dirty="0">
                <a:solidFill>
                  <a:srgbClr val="1F224E"/>
                </a:solidFill>
                <a:latin typeface="Myriad Pro" charset="0"/>
                <a:ea typeface="Myriad Pro" charset="0"/>
                <a:cs typeface="Myriad Pro" charset="0"/>
              </a:rPr>
              <a:t> understanding through simple ideas </a:t>
            </a:r>
            <a:r>
              <a:rPr lang="en-US" sz="1400" dirty="0">
                <a:solidFill>
                  <a:srgbClr val="1F224E"/>
                </a:solidFill>
                <a:latin typeface="Myriad Pro" charset="0"/>
                <a:ea typeface="Myriad Pro" charset="0"/>
                <a:cs typeface="Myriad Pro" charset="0"/>
              </a:rPr>
              <a:t>about the concept of El Niño/La Niña </a:t>
            </a:r>
            <a:r>
              <a:rPr lang="en-US" sz="1400" b="1" dirty="0">
                <a:solidFill>
                  <a:srgbClr val="1F224E"/>
                </a:solidFill>
                <a:latin typeface="Myriad Pro" charset="0"/>
                <a:ea typeface="Myriad Pro" charset="0"/>
                <a:cs typeface="Myriad Pro" charset="0"/>
              </a:rPr>
              <a:t>or</a:t>
            </a:r>
            <a:r>
              <a:rPr lang="en-US" sz="1400" dirty="0">
                <a:solidFill>
                  <a:srgbClr val="1F224E"/>
                </a:solidFill>
                <a:latin typeface="Myriad Pro" charset="0"/>
                <a:ea typeface="Myriad Pro" charset="0"/>
                <a:cs typeface="Myriad Pro" charset="0"/>
              </a:rPr>
              <a:t> how this can lead to drought</a:t>
            </a:r>
            <a:r>
              <a:rPr lang="en-US" sz="1400" dirty="0" smtClean="0">
                <a:solidFill>
                  <a:srgbClr val="1F224E"/>
                </a:solidFill>
                <a:latin typeface="Myriad Pro" charset="0"/>
                <a:ea typeface="Myriad Pro" charset="0"/>
                <a:cs typeface="Myriad Pro" charset="0"/>
              </a:rPr>
              <a:t>.</a:t>
            </a:r>
            <a:r>
              <a:rPr lang="en-US" sz="1400" dirty="0">
                <a:solidFill>
                  <a:srgbClr val="1F224E"/>
                </a:solidFill>
                <a:latin typeface="Myriad Pro" charset="0"/>
                <a:ea typeface="Myriad Pro" charset="0"/>
                <a:cs typeface="Myriad Pro" charset="0"/>
              </a:rPr>
              <a:t> Simple ideas or appropriate named example only credited at </a:t>
            </a:r>
            <a:r>
              <a:rPr lang="en-US" sz="1400" b="1" dirty="0">
                <a:solidFill>
                  <a:srgbClr val="1F224E"/>
                </a:solidFill>
                <a:latin typeface="Myriad Pro" charset="0"/>
                <a:ea typeface="Myriad Pro" charset="0"/>
                <a:cs typeface="Myriad Pro" charset="0"/>
              </a:rPr>
              <a:t>bottom</a:t>
            </a:r>
            <a:r>
              <a:rPr lang="en-US" sz="1400" dirty="0">
                <a:solidFill>
                  <a:srgbClr val="1F224E"/>
                </a:solidFill>
                <a:latin typeface="Myriad Pro" charset="0"/>
                <a:ea typeface="Myriad Pro" charset="0"/>
                <a:cs typeface="Myriad Pro" charset="0"/>
              </a:rPr>
              <a:t> of level.</a:t>
            </a:r>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The mark scheme also </a:t>
            </a:r>
            <a:r>
              <a:rPr lang="en-GB" sz="1400" dirty="0" smtClean="0">
                <a:solidFill>
                  <a:srgbClr val="1F224E"/>
                </a:solidFill>
                <a:latin typeface="Myriad Pro" charset="0"/>
                <a:ea typeface="Myriad Pro" charset="0"/>
                <a:cs typeface="Myriad Pro" charset="0"/>
              </a:rPr>
              <a:t>states that the example stated must be linked to either </a:t>
            </a:r>
            <a:r>
              <a:rPr lang="en-US" sz="1400" dirty="0">
                <a:solidFill>
                  <a:srgbClr val="1F224E"/>
                </a:solidFill>
                <a:latin typeface="Myriad Pro" charset="0"/>
                <a:ea typeface="Myriad Pro" charset="0"/>
                <a:cs typeface="Myriad Pro" charset="0"/>
              </a:rPr>
              <a:t>El </a:t>
            </a:r>
            <a:r>
              <a:rPr lang="en-US" sz="1400" dirty="0" smtClean="0">
                <a:solidFill>
                  <a:srgbClr val="1F224E"/>
                </a:solidFill>
                <a:latin typeface="Myriad Pro" charset="0"/>
                <a:ea typeface="Myriad Pro" charset="0"/>
                <a:cs typeface="Myriad Pro" charset="0"/>
              </a:rPr>
              <a:t>Niño or La Niña</a:t>
            </a: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and how this leads to drought.</a:t>
            </a:r>
            <a:endParaRPr lang="en-GB" sz="1400" dirty="0">
              <a:solidFill>
                <a:srgbClr val="1F224E"/>
              </a:solidFill>
              <a:latin typeface="Myriad Pro" charset="0"/>
              <a:ea typeface="Myriad Pro" charset="0"/>
              <a:cs typeface="Myriad Pro" charset="0"/>
            </a:endParaRPr>
          </a:p>
          <a:p>
            <a:endParaRPr lang="en-GB" sz="1400" dirty="0">
              <a:latin typeface="Myriad Pro"/>
            </a:endParaRPr>
          </a:p>
        </p:txBody>
      </p:sp>
    </p:spTree>
    <p:extLst>
      <p:ext uri="{BB962C8B-B14F-4D97-AF65-F5344CB8AC3E}">
        <p14:creationId xmlns:p14="http://schemas.microsoft.com/office/powerpoint/2010/main" val="2927148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a:t>Question </a:t>
            </a:r>
            <a:r>
              <a:rPr lang="en-GB" dirty="0" smtClean="0"/>
              <a:t>3(f) </a:t>
            </a:r>
            <a:r>
              <a:rPr lang="en-GB" dirty="0"/>
              <a:t>– </a:t>
            </a:r>
            <a:r>
              <a:rPr lang="en-GB" dirty="0" smtClean="0"/>
              <a:t>Indicative </a:t>
            </a:r>
            <a:r>
              <a:rPr lang="en-GB" dirty="0"/>
              <a:t>Content</a:t>
            </a:r>
          </a:p>
        </p:txBody>
      </p:sp>
      <p:sp>
        <p:nvSpPr>
          <p:cNvPr id="3" name="Content Placeholder 2"/>
          <p:cNvSpPr>
            <a:spLocks noGrp="1"/>
          </p:cNvSpPr>
          <p:nvPr>
            <p:ph idx="4294967295"/>
          </p:nvPr>
        </p:nvSpPr>
        <p:spPr>
          <a:xfrm>
            <a:off x="611560" y="1336972"/>
            <a:ext cx="3744416" cy="4454525"/>
          </a:xfrm>
        </p:spPr>
        <p:txBody>
          <a:bodyPr>
            <a:normAutofit/>
          </a:bodyPr>
          <a:lstStyle/>
          <a:p>
            <a:pPr marL="0" indent="0">
              <a:buNone/>
            </a:pPr>
            <a:r>
              <a:rPr lang="en-US" sz="1400" dirty="0">
                <a:solidFill>
                  <a:srgbClr val="1F224E"/>
                </a:solidFill>
                <a:latin typeface="Myriad Pro" charset="0"/>
                <a:ea typeface="Myriad Pro" charset="0"/>
                <a:cs typeface="Myriad Pro" charset="0"/>
              </a:rPr>
              <a:t>Ideas for El Niño could include:</a:t>
            </a:r>
            <a:endParaRPr lang="en-GB" sz="1400" dirty="0">
              <a:solidFill>
                <a:srgbClr val="1F224E"/>
              </a:solidFill>
              <a:latin typeface="Myriad Pro" charset="0"/>
              <a:ea typeface="Myriad Pro" charset="0"/>
              <a:cs typeface="Myriad Pro" charset="0"/>
            </a:endParaRPr>
          </a:p>
          <a:p>
            <a:pPr lvl="0"/>
            <a:r>
              <a:rPr lang="en-US" sz="1400" dirty="0">
                <a:solidFill>
                  <a:srgbClr val="1F224E"/>
                </a:solidFill>
                <a:latin typeface="Myriad Pro" charset="0"/>
                <a:ea typeface="Myriad Pro" charset="0"/>
                <a:cs typeface="Myriad Pro" charset="0"/>
              </a:rPr>
              <a:t>Warm and cold air circulating in the Pacific Ocean</a:t>
            </a:r>
            <a:endParaRPr lang="en-GB" sz="1400" dirty="0">
              <a:solidFill>
                <a:srgbClr val="1F224E"/>
              </a:solidFill>
              <a:latin typeface="Myriad Pro" charset="0"/>
              <a:ea typeface="Myriad Pro" charset="0"/>
              <a:cs typeface="Myriad Pro" charset="0"/>
            </a:endParaRPr>
          </a:p>
          <a:p>
            <a:pPr lvl="0"/>
            <a:r>
              <a:rPr lang="en-US" sz="1400" dirty="0">
                <a:solidFill>
                  <a:srgbClr val="1F224E"/>
                </a:solidFill>
                <a:latin typeface="Myriad Pro" charset="0"/>
                <a:ea typeface="Myriad Pro" charset="0"/>
                <a:cs typeface="Myriad Pro" charset="0"/>
              </a:rPr>
              <a:t>Reversal in normal winter ocean current patterns</a:t>
            </a:r>
            <a:endParaRPr lang="en-GB" sz="1400" dirty="0">
              <a:solidFill>
                <a:srgbClr val="1F224E"/>
              </a:solidFill>
              <a:latin typeface="Myriad Pro" charset="0"/>
              <a:ea typeface="Myriad Pro" charset="0"/>
              <a:cs typeface="Myriad Pro" charset="0"/>
            </a:endParaRPr>
          </a:p>
          <a:p>
            <a:pPr lvl="0"/>
            <a:r>
              <a:rPr lang="en-US" sz="1400" dirty="0">
                <a:solidFill>
                  <a:srgbClr val="1F224E"/>
                </a:solidFill>
                <a:latin typeface="Myriad Pro" charset="0"/>
                <a:ea typeface="Myriad Pro" charset="0"/>
                <a:cs typeface="Myriad Pro" charset="0"/>
              </a:rPr>
              <a:t>This leads to changes in the circulating cold and warm water</a:t>
            </a:r>
            <a:endParaRPr lang="en-GB" sz="1400" dirty="0">
              <a:solidFill>
                <a:srgbClr val="1F224E"/>
              </a:solidFill>
              <a:latin typeface="Myriad Pro" charset="0"/>
              <a:ea typeface="Myriad Pro" charset="0"/>
              <a:cs typeface="Myriad Pro" charset="0"/>
            </a:endParaRPr>
          </a:p>
          <a:p>
            <a:pPr lvl="0"/>
            <a:r>
              <a:rPr lang="en-US" sz="1400" dirty="0">
                <a:solidFill>
                  <a:srgbClr val="1F224E"/>
                </a:solidFill>
                <a:latin typeface="Myriad Pro" charset="0"/>
                <a:ea typeface="Myriad Pro" charset="0"/>
                <a:cs typeface="Myriad Pro" charset="0"/>
              </a:rPr>
              <a:t>There are changes in atmospheric processes over the Pacific Ocean (winds blow in opposite direction to normal)</a:t>
            </a:r>
            <a:endParaRPr lang="en-GB" sz="1400" dirty="0">
              <a:solidFill>
                <a:srgbClr val="1F224E"/>
              </a:solidFill>
              <a:latin typeface="Myriad Pro" charset="0"/>
              <a:ea typeface="Myriad Pro" charset="0"/>
              <a:cs typeface="Myriad Pro" charset="0"/>
            </a:endParaRPr>
          </a:p>
          <a:p>
            <a:pPr lvl="0"/>
            <a:r>
              <a:rPr lang="en-US" sz="1400" dirty="0">
                <a:solidFill>
                  <a:srgbClr val="1F224E"/>
                </a:solidFill>
                <a:latin typeface="Myriad Pro" charset="0"/>
                <a:ea typeface="Myriad Pro" charset="0"/>
                <a:cs typeface="Myriad Pro" charset="0"/>
              </a:rPr>
              <a:t>Places like Australia suffer drought as the winds that normally bring rain change direction from west to east and bring much drier weather</a:t>
            </a:r>
            <a:endParaRPr lang="en-GB" sz="1400" dirty="0">
              <a:solidFill>
                <a:srgbClr val="1F224E"/>
              </a:solidFill>
              <a:latin typeface="Myriad Pro" charset="0"/>
              <a:ea typeface="Myriad Pro" charset="0"/>
              <a:cs typeface="Myriad Pro" charset="0"/>
            </a:endParaRPr>
          </a:p>
          <a:p>
            <a:pPr lvl="0"/>
            <a:r>
              <a:rPr lang="en-US" sz="1400" dirty="0">
                <a:solidFill>
                  <a:srgbClr val="1F224E"/>
                </a:solidFill>
                <a:latin typeface="Myriad Pro" charset="0"/>
                <a:ea typeface="Myriad Pro" charset="0"/>
                <a:cs typeface="Myriad Pro" charset="0"/>
              </a:rPr>
              <a:t>This happens every 3-7 years although the frequency is increasing</a:t>
            </a:r>
            <a:endParaRPr lang="en-GB" sz="1400" dirty="0">
              <a:solidFill>
                <a:srgbClr val="1F224E"/>
              </a:solidFill>
              <a:latin typeface="Myriad Pro" charset="0"/>
              <a:ea typeface="Myriad Pro" charset="0"/>
              <a:cs typeface="Myriad Pro" charset="0"/>
            </a:endParaRPr>
          </a:p>
          <a:p>
            <a:endParaRPr lang="en-GB" dirty="0">
              <a:latin typeface="Myriad Pro"/>
            </a:endParaRPr>
          </a:p>
        </p:txBody>
      </p:sp>
      <p:sp>
        <p:nvSpPr>
          <p:cNvPr id="4" name="Content Placeholder 2"/>
          <p:cNvSpPr txBox="1">
            <a:spLocks/>
          </p:cNvSpPr>
          <p:nvPr/>
        </p:nvSpPr>
        <p:spPr>
          <a:xfrm>
            <a:off x="4932040" y="1336973"/>
            <a:ext cx="3744416" cy="445452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500" dirty="0">
                <a:solidFill>
                  <a:srgbClr val="1F224E"/>
                </a:solidFill>
                <a:latin typeface="Myriad Pro" charset="0"/>
                <a:ea typeface="Myriad Pro" charset="0"/>
                <a:cs typeface="Myriad Pro" charset="0"/>
              </a:rPr>
              <a:t>Ideas for La Niña could include:</a:t>
            </a:r>
            <a:endParaRPr lang="en-GB" sz="1500" dirty="0">
              <a:solidFill>
                <a:srgbClr val="1F224E"/>
              </a:solidFill>
              <a:latin typeface="Myriad Pro" charset="0"/>
              <a:ea typeface="Myriad Pro" charset="0"/>
              <a:cs typeface="Myriad Pro" charset="0"/>
            </a:endParaRPr>
          </a:p>
          <a:p>
            <a:pPr lvl="0"/>
            <a:r>
              <a:rPr lang="en-US" sz="1500" dirty="0">
                <a:solidFill>
                  <a:srgbClr val="1F224E"/>
                </a:solidFill>
                <a:latin typeface="Myriad Pro" charset="0"/>
                <a:ea typeface="Myriad Pro" charset="0"/>
                <a:cs typeface="Myriad Pro" charset="0"/>
              </a:rPr>
              <a:t>Warm and cold air circulating in the Pacific Ocean</a:t>
            </a:r>
            <a:endParaRPr lang="en-GB" sz="1500" dirty="0">
              <a:solidFill>
                <a:srgbClr val="1F224E"/>
              </a:solidFill>
              <a:latin typeface="Myriad Pro" charset="0"/>
              <a:ea typeface="Myriad Pro" charset="0"/>
              <a:cs typeface="Myriad Pro" charset="0"/>
            </a:endParaRPr>
          </a:p>
          <a:p>
            <a:pPr lvl="0"/>
            <a:r>
              <a:rPr lang="en-US" sz="1500" dirty="0">
                <a:solidFill>
                  <a:srgbClr val="1F224E"/>
                </a:solidFill>
                <a:latin typeface="Myriad Pro" charset="0"/>
                <a:ea typeface="Myriad Pro" charset="0"/>
                <a:cs typeface="Myriad Pro" charset="0"/>
              </a:rPr>
              <a:t>Below normal cooling of sea surface temperatures in eastern tropical Pacific Ocean</a:t>
            </a:r>
            <a:endParaRPr lang="en-GB" sz="1500" dirty="0">
              <a:solidFill>
                <a:srgbClr val="1F224E"/>
              </a:solidFill>
              <a:latin typeface="Myriad Pro" charset="0"/>
              <a:ea typeface="Myriad Pro" charset="0"/>
              <a:cs typeface="Myriad Pro" charset="0"/>
            </a:endParaRPr>
          </a:p>
          <a:p>
            <a:pPr lvl="0"/>
            <a:r>
              <a:rPr lang="en-US" sz="1500" dirty="0">
                <a:solidFill>
                  <a:srgbClr val="1F224E"/>
                </a:solidFill>
                <a:latin typeface="Myriad Pro" charset="0"/>
                <a:ea typeface="Myriad Pro" charset="0"/>
                <a:cs typeface="Myriad Pro" charset="0"/>
              </a:rPr>
              <a:t>There are changes in atmospheric processes over the Pacific Ocean (the eastward trade winds strengthen, with the pattern a more intense version of normal conditions)</a:t>
            </a:r>
            <a:endParaRPr lang="en-GB" sz="1500" dirty="0">
              <a:solidFill>
                <a:srgbClr val="1F224E"/>
              </a:solidFill>
              <a:latin typeface="Myriad Pro" charset="0"/>
              <a:ea typeface="Myriad Pro" charset="0"/>
              <a:cs typeface="Myriad Pro" charset="0"/>
            </a:endParaRPr>
          </a:p>
          <a:p>
            <a:pPr lvl="0"/>
            <a:r>
              <a:rPr lang="en-US" sz="1500" dirty="0">
                <a:solidFill>
                  <a:srgbClr val="1F224E"/>
                </a:solidFill>
                <a:latin typeface="Myriad Pro" charset="0"/>
                <a:ea typeface="Myriad Pro" charset="0"/>
                <a:cs typeface="Myriad Pro" charset="0"/>
              </a:rPr>
              <a:t>La Niña </a:t>
            </a:r>
            <a:r>
              <a:rPr lang="en-US" sz="1500" dirty="0" err="1">
                <a:solidFill>
                  <a:srgbClr val="1F224E"/>
                </a:solidFill>
                <a:latin typeface="Myriad Pro" charset="0"/>
                <a:ea typeface="Myriad Pro" charset="0"/>
                <a:cs typeface="Myriad Pro" charset="0"/>
              </a:rPr>
              <a:t>characterised</a:t>
            </a:r>
            <a:r>
              <a:rPr lang="en-US" sz="1500" dirty="0">
                <a:solidFill>
                  <a:srgbClr val="1F224E"/>
                </a:solidFill>
                <a:latin typeface="Myriad Pro" charset="0"/>
                <a:ea typeface="Myriad Pro" charset="0"/>
                <a:cs typeface="Myriad Pro" charset="0"/>
              </a:rPr>
              <a:t> by higher than normal pressure over central and eastern Pacific. This results in decreased cloud production and rainfall in that region</a:t>
            </a:r>
            <a:endParaRPr lang="en-GB" sz="1500" dirty="0">
              <a:solidFill>
                <a:srgbClr val="1F224E"/>
              </a:solidFill>
              <a:latin typeface="Myriad Pro" charset="0"/>
              <a:ea typeface="Myriad Pro" charset="0"/>
              <a:cs typeface="Myriad Pro" charset="0"/>
            </a:endParaRPr>
          </a:p>
          <a:p>
            <a:r>
              <a:rPr lang="en-US" sz="1500" dirty="0">
                <a:solidFill>
                  <a:srgbClr val="1F224E"/>
                </a:solidFill>
                <a:latin typeface="Myriad Pro" charset="0"/>
                <a:ea typeface="Myriad Pro" charset="0"/>
                <a:cs typeface="Myriad Pro" charset="0"/>
              </a:rPr>
              <a:t>Drier than normal conditions are observed along the west coast of tropical South America and the Gulf Coast of the United States, which can lead to drought</a:t>
            </a:r>
            <a:endParaRPr lang="en-GB" sz="1500" dirty="0">
              <a:solidFill>
                <a:srgbClr val="1F224E"/>
              </a:solidFill>
              <a:latin typeface="Myriad Pro" charset="0"/>
              <a:ea typeface="Myriad Pro" charset="0"/>
              <a:cs typeface="Myriad Pro" charset="0"/>
            </a:endParaRPr>
          </a:p>
          <a:p>
            <a:endParaRPr lang="en-GB" dirty="0">
              <a:latin typeface="Myriad Pro"/>
            </a:endParaRPr>
          </a:p>
        </p:txBody>
      </p:sp>
    </p:spTree>
    <p:extLst>
      <p:ext uri="{BB962C8B-B14F-4D97-AF65-F5344CB8AC3E}">
        <p14:creationId xmlns:p14="http://schemas.microsoft.com/office/powerpoint/2010/main" val="3809607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928464"/>
          </a:xfrm>
        </p:spPr>
        <p:txBody>
          <a:bodyPr>
            <a:noAutofit/>
          </a:bodyPr>
          <a:lstStyle/>
          <a:p>
            <a:r>
              <a:rPr lang="en-GB" sz="3200" dirty="0"/>
              <a:t>Question </a:t>
            </a:r>
            <a:r>
              <a:rPr lang="en-GB" sz="3200" dirty="0" smtClean="0"/>
              <a:t>3(f) </a:t>
            </a:r>
            <a:r>
              <a:rPr lang="en-GB" sz="3200" dirty="0"/>
              <a:t>– </a:t>
            </a:r>
            <a:r>
              <a:rPr lang="en-GB" sz="3200" dirty="0" smtClean="0"/>
              <a:t>Well-developed</a:t>
            </a:r>
            <a:r>
              <a:rPr lang="en-GB" sz="3200" dirty="0"/>
              <a:t>? </a:t>
            </a:r>
            <a:r>
              <a:rPr lang="en-GB" sz="3200" dirty="0" smtClean="0"/>
              <a:t/>
            </a:r>
            <a:br>
              <a:rPr lang="en-GB" sz="3200" dirty="0" smtClean="0"/>
            </a:br>
            <a:r>
              <a:rPr lang="en-GB" sz="3200" dirty="0" smtClean="0"/>
              <a:t>Developed</a:t>
            </a:r>
            <a:r>
              <a:rPr lang="en-GB" sz="3200" dirty="0"/>
              <a:t>? Simple?</a:t>
            </a:r>
          </a:p>
        </p:txBody>
      </p:sp>
      <p:sp>
        <p:nvSpPr>
          <p:cNvPr id="3" name="Content Placeholder 2"/>
          <p:cNvSpPr>
            <a:spLocks noGrp="1"/>
          </p:cNvSpPr>
          <p:nvPr>
            <p:ph idx="4294967295"/>
          </p:nvPr>
        </p:nvSpPr>
        <p:spPr>
          <a:xfrm>
            <a:off x="1115616" y="4653136"/>
            <a:ext cx="3978442" cy="576064"/>
          </a:xfrm>
        </p:spPr>
        <p:txBody>
          <a:bodyPr>
            <a:noAutofit/>
          </a:bodyPr>
          <a:lstStyle/>
          <a:p>
            <a:pPr marL="0" indent="0">
              <a:buNone/>
            </a:pPr>
            <a:r>
              <a:rPr lang="en-GB" sz="1400" dirty="0" smtClean="0">
                <a:latin typeface="Myriad Pro"/>
              </a:rPr>
              <a:t>This slide shows how ideas may progress from </a:t>
            </a:r>
            <a:r>
              <a:rPr lang="en-GB" sz="1400" b="1" dirty="0" smtClean="0">
                <a:latin typeface="Myriad Pro"/>
              </a:rPr>
              <a:t>simple</a:t>
            </a:r>
            <a:r>
              <a:rPr lang="en-GB" sz="1400" dirty="0" smtClean="0">
                <a:latin typeface="Myriad Pro"/>
              </a:rPr>
              <a:t> to </a:t>
            </a:r>
            <a:r>
              <a:rPr lang="en-GB" sz="1400" b="1" dirty="0" smtClean="0">
                <a:latin typeface="Myriad Pro"/>
              </a:rPr>
              <a:t>developed</a:t>
            </a:r>
            <a:r>
              <a:rPr lang="en-GB" sz="1400" dirty="0" smtClean="0">
                <a:latin typeface="Myriad Pro"/>
              </a:rPr>
              <a:t> and then </a:t>
            </a:r>
            <a:r>
              <a:rPr lang="en-GB" sz="1400" b="1" dirty="0" smtClean="0">
                <a:latin typeface="Myriad Pro"/>
              </a:rPr>
              <a:t>well-developed</a:t>
            </a:r>
            <a:r>
              <a:rPr lang="en-GB" sz="1400" dirty="0" smtClean="0">
                <a:latin typeface="Myriad Pro"/>
              </a:rPr>
              <a:t>. </a:t>
            </a:r>
            <a:endParaRPr lang="en-GB" sz="1400" dirty="0">
              <a:latin typeface="Myriad Pro"/>
            </a:endParaRPr>
          </a:p>
        </p:txBody>
      </p:sp>
      <p:sp>
        <p:nvSpPr>
          <p:cNvPr id="4" name="TextBox 3"/>
          <p:cNvSpPr txBox="1"/>
          <p:nvPr/>
        </p:nvSpPr>
        <p:spPr>
          <a:xfrm>
            <a:off x="3308679" y="1495821"/>
            <a:ext cx="2664296" cy="2677656"/>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developed</a:t>
            </a:r>
            <a:r>
              <a:rPr lang="en-GB" sz="1400" dirty="0">
                <a:latin typeface="Myriad Pro"/>
              </a:rPr>
              <a:t> ideas</a:t>
            </a:r>
            <a:r>
              <a:rPr lang="en-GB" sz="1400" dirty="0" smtClean="0">
                <a:latin typeface="Myriad Pro"/>
              </a:rPr>
              <a:t>:</a:t>
            </a:r>
          </a:p>
          <a:p>
            <a:endParaRPr lang="en-GB" sz="1400" dirty="0">
              <a:latin typeface="Myriad Pro"/>
            </a:endParaRPr>
          </a:p>
          <a:p>
            <a:r>
              <a:rPr lang="en-US" sz="1400" dirty="0">
                <a:latin typeface="Myriad Pro"/>
              </a:rPr>
              <a:t>Australia is influenced </a:t>
            </a:r>
            <a:r>
              <a:rPr lang="en-US" sz="1400" dirty="0">
                <a:solidFill>
                  <a:srgbClr val="C00000"/>
                </a:solidFill>
                <a:latin typeface="Myriad Pro"/>
              </a:rPr>
              <a:t>by El Niño</a:t>
            </a:r>
            <a:r>
              <a:rPr lang="en-US" sz="1400" dirty="0">
                <a:solidFill>
                  <a:srgbClr val="FF0000"/>
                </a:solidFill>
                <a:latin typeface="Myriad Pro"/>
              </a:rPr>
              <a:t> </a:t>
            </a:r>
            <a:r>
              <a:rPr lang="en-US" sz="1400" dirty="0">
                <a:latin typeface="Myriad Pro"/>
              </a:rPr>
              <a:t>once every 5–7 years, </a:t>
            </a:r>
            <a:r>
              <a:rPr lang="en-US" sz="1400" dirty="0">
                <a:solidFill>
                  <a:srgbClr val="C00000"/>
                </a:solidFill>
                <a:latin typeface="Myriad Pro"/>
              </a:rPr>
              <a:t>this caused drought from 2005-2007. The winds usually blow east to west but El Niño caused them to blow the opposite way</a:t>
            </a:r>
            <a:r>
              <a:rPr lang="en-US" sz="1400" dirty="0">
                <a:solidFill>
                  <a:srgbClr val="FF0000"/>
                </a:solidFill>
                <a:latin typeface="Myriad Pro"/>
              </a:rPr>
              <a:t>. </a:t>
            </a:r>
            <a:r>
              <a:rPr lang="en-US" sz="1400" dirty="0">
                <a:latin typeface="Myriad Pro"/>
              </a:rPr>
              <a:t>By the time they reach the east coast they are very dry </a:t>
            </a:r>
            <a:r>
              <a:rPr lang="en-US" sz="1400" dirty="0">
                <a:solidFill>
                  <a:srgbClr val="C00000"/>
                </a:solidFill>
                <a:latin typeface="Myriad Pro"/>
              </a:rPr>
              <a:t>and bring drought conditions to the south east</a:t>
            </a:r>
            <a:r>
              <a:rPr lang="en-US" sz="1400" dirty="0">
                <a:solidFill>
                  <a:srgbClr val="FF0000"/>
                </a:solidFill>
                <a:latin typeface="Myriad Pro"/>
              </a:rPr>
              <a:t>.</a:t>
            </a:r>
            <a:endParaRPr lang="en-GB" sz="1400" dirty="0">
              <a:solidFill>
                <a:srgbClr val="FF0000"/>
              </a:solidFill>
              <a:latin typeface="Myriad Pro"/>
            </a:endParaRPr>
          </a:p>
        </p:txBody>
      </p:sp>
      <p:sp>
        <p:nvSpPr>
          <p:cNvPr id="5" name="TextBox 4"/>
          <p:cNvSpPr txBox="1"/>
          <p:nvPr/>
        </p:nvSpPr>
        <p:spPr>
          <a:xfrm>
            <a:off x="341694" y="1497756"/>
            <a:ext cx="2621601" cy="2677656"/>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simple</a:t>
            </a:r>
            <a:r>
              <a:rPr lang="en-GB" sz="1400" dirty="0">
                <a:latin typeface="Myriad Pro"/>
              </a:rPr>
              <a:t> ideas</a:t>
            </a:r>
            <a:r>
              <a:rPr lang="en-GB" sz="1400" dirty="0" smtClean="0">
                <a:latin typeface="Myriad Pro"/>
              </a:rPr>
              <a:t>:</a:t>
            </a:r>
          </a:p>
          <a:p>
            <a:endParaRPr lang="en-US" sz="1400" dirty="0">
              <a:latin typeface="Myriad Pro"/>
            </a:endParaRPr>
          </a:p>
          <a:p>
            <a:r>
              <a:rPr lang="en-US" sz="1400" dirty="0">
                <a:latin typeface="Myriad Pro"/>
              </a:rPr>
              <a:t>Australia is very dry once every 5–7 years, this is happening more.</a:t>
            </a:r>
            <a:endParaRPr lang="en-GB" sz="1400" dirty="0">
              <a:latin typeface="Myriad Pro"/>
            </a:endParaRPr>
          </a:p>
          <a:p>
            <a:r>
              <a:rPr lang="en-US" sz="1400" dirty="0">
                <a:latin typeface="Myriad Pro"/>
              </a:rPr>
              <a:t> </a:t>
            </a:r>
            <a:endParaRPr lang="en-GB" sz="1400" dirty="0">
              <a:latin typeface="Myriad Pro"/>
            </a:endParaRPr>
          </a:p>
          <a:p>
            <a:r>
              <a:rPr lang="en-US" sz="1400" dirty="0">
                <a:latin typeface="Myriad Pro"/>
              </a:rPr>
              <a:t>There was no rain between 2005 and 2007.</a:t>
            </a:r>
            <a:endParaRPr lang="en-GB" sz="1400" dirty="0">
              <a:latin typeface="Myriad Pro"/>
            </a:endParaRPr>
          </a:p>
          <a:p>
            <a:r>
              <a:rPr lang="en-US" sz="1400" dirty="0">
                <a:latin typeface="Myriad Pro"/>
              </a:rPr>
              <a:t> </a:t>
            </a:r>
            <a:endParaRPr lang="en-GB" sz="1400" dirty="0">
              <a:latin typeface="Myriad Pro"/>
            </a:endParaRPr>
          </a:p>
          <a:p>
            <a:r>
              <a:rPr lang="en-US" sz="1400" dirty="0">
                <a:latin typeface="Myriad Pro"/>
              </a:rPr>
              <a:t>The winds changed direction and didn’t bring rain so the east coast was very dry.</a:t>
            </a:r>
          </a:p>
        </p:txBody>
      </p:sp>
      <p:sp>
        <p:nvSpPr>
          <p:cNvPr id="6" name="TextBox 5"/>
          <p:cNvSpPr txBox="1"/>
          <p:nvPr/>
        </p:nvSpPr>
        <p:spPr>
          <a:xfrm>
            <a:off x="6300192" y="1497756"/>
            <a:ext cx="2592288" cy="3539430"/>
          </a:xfrm>
          <a:prstGeom prst="rect">
            <a:avLst/>
          </a:prstGeom>
          <a:solidFill>
            <a:srgbClr val="ECECEC"/>
          </a:solidFill>
          <a:ln>
            <a:solidFill>
              <a:schemeClr val="tx1"/>
            </a:solidFill>
          </a:ln>
        </p:spPr>
        <p:txBody>
          <a:bodyPr wrap="square" rtlCol="0">
            <a:spAutoFit/>
          </a:bodyPr>
          <a:lstStyle/>
          <a:p>
            <a:r>
              <a:rPr lang="en-GB" sz="1400" dirty="0" smtClean="0">
                <a:latin typeface="Myriad Pro"/>
              </a:rPr>
              <a:t>Examples of </a:t>
            </a:r>
            <a:r>
              <a:rPr lang="en-GB" sz="1400" b="1" dirty="0" smtClean="0">
                <a:latin typeface="Myriad Pro"/>
              </a:rPr>
              <a:t>well-developed</a:t>
            </a:r>
            <a:r>
              <a:rPr lang="en-GB" sz="1400" dirty="0" smtClean="0">
                <a:latin typeface="Myriad Pro"/>
              </a:rPr>
              <a:t> ideas:</a:t>
            </a:r>
          </a:p>
          <a:p>
            <a:endParaRPr lang="en-GB" sz="1400" dirty="0" smtClean="0">
              <a:latin typeface="Myriad Pro"/>
            </a:endParaRPr>
          </a:p>
          <a:p>
            <a:r>
              <a:rPr lang="en-US" sz="1400" dirty="0">
                <a:latin typeface="Myriad Pro"/>
              </a:rPr>
              <a:t>Australia is influenced by El Niño once every 5–7 years, </a:t>
            </a:r>
            <a:r>
              <a:rPr lang="en-US" sz="1400" dirty="0">
                <a:solidFill>
                  <a:srgbClr val="C00000"/>
                </a:solidFill>
                <a:latin typeface="Myriad Pro"/>
              </a:rPr>
              <a:t>although this is becoming more frequent</a:t>
            </a:r>
            <a:r>
              <a:rPr lang="en-US" sz="1400" dirty="0">
                <a:solidFill>
                  <a:srgbClr val="00B050"/>
                </a:solidFill>
                <a:latin typeface="Myriad Pro"/>
              </a:rPr>
              <a:t>. </a:t>
            </a:r>
            <a:r>
              <a:rPr lang="en-US" sz="1400" dirty="0">
                <a:latin typeface="Myriad Pro"/>
              </a:rPr>
              <a:t>El Niño caused drought from 2005-2007. The </a:t>
            </a:r>
            <a:r>
              <a:rPr lang="en-US" sz="1400" dirty="0">
                <a:solidFill>
                  <a:srgbClr val="C00000"/>
                </a:solidFill>
                <a:latin typeface="Myriad Pro"/>
              </a:rPr>
              <a:t>trade winds </a:t>
            </a:r>
            <a:r>
              <a:rPr lang="en-US" sz="1400" dirty="0">
                <a:latin typeface="Myriad Pro"/>
              </a:rPr>
              <a:t>usually blow east to west but El Niño caused them to blow the opposite way and so by the time they reach the east coast they are very dry and bring drought conditions </a:t>
            </a:r>
            <a:r>
              <a:rPr lang="en-US" sz="1400" dirty="0">
                <a:solidFill>
                  <a:srgbClr val="C00000"/>
                </a:solidFill>
                <a:latin typeface="Myriad Pro"/>
              </a:rPr>
              <a:t>to areas like New South Wales</a:t>
            </a:r>
            <a:r>
              <a:rPr lang="en-US" sz="1400" dirty="0">
                <a:solidFill>
                  <a:srgbClr val="00B050"/>
                </a:solidFill>
                <a:latin typeface="Myriad Pro"/>
              </a:rPr>
              <a:t>.</a:t>
            </a:r>
            <a:endParaRPr lang="en-GB" sz="1400" dirty="0">
              <a:solidFill>
                <a:srgbClr val="00B050"/>
              </a:solidFill>
              <a:latin typeface="Myriad Pro"/>
            </a:endParaRPr>
          </a:p>
        </p:txBody>
      </p:sp>
    </p:spTree>
    <p:extLst>
      <p:ext uri="{BB962C8B-B14F-4D97-AF65-F5344CB8AC3E}">
        <p14:creationId xmlns:p14="http://schemas.microsoft.com/office/powerpoint/2010/main" val="3869308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07"/>
          <p:cNvSpPr txBox="1">
            <a:spLocks noChangeArrowheads="1"/>
          </p:cNvSpPr>
          <p:nvPr/>
        </p:nvSpPr>
        <p:spPr bwMode="auto">
          <a:xfrm>
            <a:off x="1447165" y="3212976"/>
            <a:ext cx="6281420" cy="12496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285"/>
              </a:spcAft>
              <a:tabLst>
                <a:tab pos="2865755" algn="ctr"/>
                <a:tab pos="5731510" algn="r"/>
              </a:tabLst>
            </a:pPr>
            <a:r>
              <a:rPr lang="en-GB" sz="800" dirty="0">
                <a:solidFill>
                  <a:prstClr val="black"/>
                </a:solidFill>
                <a:latin typeface="Arial"/>
                <a:ea typeface="Calibri"/>
                <a:cs typeface="Arial"/>
              </a:rPr>
              <a:t>We’d like to know your view on the resources we produce. By clicking on ‘</a:t>
            </a:r>
            <a:r>
              <a:rPr lang="en-GB" sz="800" u="sng" dirty="0">
                <a:solidFill>
                  <a:srgbClr val="0000FF"/>
                </a:solidFill>
                <a:latin typeface="Arial"/>
                <a:ea typeface="Calibri"/>
                <a:cs typeface="Arial"/>
                <a:hlinkClick r:id="rId2"/>
              </a:rPr>
              <a:t>Like</a:t>
            </a:r>
            <a:r>
              <a:rPr lang="en-GB" sz="800" dirty="0">
                <a:solidFill>
                  <a:prstClr val="black"/>
                </a:solidFill>
                <a:latin typeface="Arial"/>
                <a:ea typeface="Calibri"/>
                <a:cs typeface="Arial"/>
              </a:rPr>
              <a:t>’ or ‘</a:t>
            </a:r>
            <a:r>
              <a:rPr lang="en-GB" sz="800" u="sng" dirty="0">
                <a:solidFill>
                  <a:srgbClr val="0000FF"/>
                </a:solidFill>
                <a:latin typeface="Arial"/>
                <a:ea typeface="Calibri"/>
                <a:cs typeface="Arial"/>
                <a:hlinkClick r:id="rId3"/>
              </a:rPr>
              <a:t>Dislike</a:t>
            </a:r>
            <a:r>
              <a:rPr lang="en-GB" sz="800" dirty="0">
                <a:solidFill>
                  <a:prstClr val="black"/>
                </a:solidFill>
                <a:latin typeface="Arial"/>
                <a:ea typeface="Calibri"/>
                <a:cs typeface="Arial"/>
              </a:rPr>
              <a:t>’ you can help us to ensure that our resources work for you. When the email template pops up please add additional comments if you wish and then just click ‘Send’. Thank you.</a:t>
            </a:r>
            <a:endParaRPr lang="en-GB" sz="1100" dirty="0">
              <a:solidFill>
                <a:prstClr val="black"/>
              </a:solidFill>
              <a:latin typeface="Arial"/>
              <a:ea typeface="Calibri"/>
              <a:cs typeface="Times New Roman"/>
            </a:endParaRPr>
          </a:p>
          <a:p>
            <a:pPr fontAlgn="ctr">
              <a:lnSpc>
                <a:spcPct val="120000"/>
              </a:lnSpc>
              <a:spcAft>
                <a:spcPts val="285"/>
              </a:spcAft>
            </a:pPr>
            <a:r>
              <a:rPr lang="en-GB" sz="800" dirty="0">
                <a:solidFill>
                  <a:srgbClr val="000000"/>
                </a:solidFill>
                <a:latin typeface="Arial"/>
                <a:ea typeface="Calibri"/>
                <a:cs typeface="Times New Roman"/>
              </a:rPr>
              <a:t>Whether you already offer OCR qualifications, are new to OCR, or are considering switching from your current provider/awarding organisation, you can request more information by completing the Expression of Interest form which can be found here: </a:t>
            </a:r>
            <a:r>
              <a:rPr lang="en-GB" sz="800" u="sng" dirty="0">
                <a:solidFill>
                  <a:srgbClr val="0000FF"/>
                </a:solidFill>
                <a:latin typeface="Arial"/>
                <a:ea typeface="Calibri"/>
                <a:cs typeface="Times New Roman"/>
                <a:hlinkClick r:id="rId4"/>
              </a:rPr>
              <a:t>www.ocr.org.uk/expression-of-interest</a:t>
            </a:r>
            <a:endParaRPr lang="en-GB" sz="1100" dirty="0">
              <a:solidFill>
                <a:prstClr val="black"/>
              </a:solidFill>
              <a:ea typeface="Calibri"/>
              <a:cs typeface="Times New Roman"/>
            </a:endParaRPr>
          </a:p>
          <a:p>
            <a:pPr fontAlgn="ctr">
              <a:lnSpc>
                <a:spcPct val="120000"/>
              </a:lnSpc>
              <a:spcAft>
                <a:spcPts val="285"/>
              </a:spcAft>
            </a:pPr>
            <a:r>
              <a:rPr lang="en-GB" sz="800" dirty="0">
                <a:solidFill>
                  <a:srgbClr val="000000"/>
                </a:solidFill>
                <a:latin typeface="Arial"/>
                <a:ea typeface="Calibri"/>
                <a:cs typeface="Times New Roman"/>
              </a:rPr>
              <a:t>Looking for a resource? There is now a quick and easy search tool to help find free resources for your qualification: </a:t>
            </a:r>
            <a:br>
              <a:rPr lang="en-GB" sz="800" dirty="0">
                <a:solidFill>
                  <a:srgbClr val="000000"/>
                </a:solidFill>
                <a:latin typeface="Arial"/>
                <a:ea typeface="Calibri"/>
                <a:cs typeface="Times New Roman"/>
              </a:rPr>
            </a:br>
            <a:r>
              <a:rPr lang="en-GB" sz="800" u="heavy" dirty="0">
                <a:solidFill>
                  <a:srgbClr val="000000"/>
                </a:solidFill>
                <a:latin typeface="Arial"/>
                <a:ea typeface="Calibri"/>
                <a:cs typeface="Times New Roman"/>
                <a:hlinkClick r:id="rId5"/>
              </a:rPr>
              <a:t>www.ocr.org.uk/i-want-to/find-resources/</a:t>
            </a:r>
            <a:endParaRPr lang="en-GB" sz="1100" dirty="0">
              <a:solidFill>
                <a:prstClr val="black"/>
              </a:solidFill>
              <a:ea typeface="Calibri"/>
              <a:cs typeface="Times New Roman"/>
            </a:endParaRPr>
          </a:p>
          <a:p>
            <a:pPr fontAlgn="ctr">
              <a:lnSpc>
                <a:spcPct val="120000"/>
              </a:lnSpc>
              <a:spcAft>
                <a:spcPts val="285"/>
              </a:spcAft>
            </a:pPr>
            <a:r>
              <a:rPr lang="en-GB" sz="800" dirty="0">
                <a:solidFill>
                  <a:srgbClr val="0000FF"/>
                </a:solidFill>
                <a:ea typeface="Calibri"/>
                <a:cs typeface="Arial"/>
              </a:rPr>
              <a:t> </a:t>
            </a:r>
            <a:endParaRPr lang="en-GB" sz="1100" dirty="0">
              <a:solidFill>
                <a:prstClr val="black"/>
              </a:solidFill>
              <a:ea typeface="Calibri"/>
              <a:cs typeface="Times New Roman"/>
            </a:endParaRPr>
          </a:p>
        </p:txBody>
      </p:sp>
      <p:sp>
        <p:nvSpPr>
          <p:cNvPr id="3" name="Rounded Rectangle 2" descr="Title: OCR Resources: the small print - Description: OCR Resources: the small print&#10;OCR’s resources are provided to support the teaching of OCR spec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10;© OCR 2014 - This resource may be freely copied and distributed, as long as the OCR logo and this message remain intact and OCR is acknowledged as the originator of this work.&#10;&#10;OCR acknowledges the use of the following content:&#10;Maths and English icons: Air0ne/Shutterstock.con"/>
          <p:cNvSpPr>
            <a:spLocks noChangeArrowheads="1"/>
          </p:cNvSpPr>
          <p:nvPr/>
        </p:nvSpPr>
        <p:spPr bwMode="auto">
          <a:xfrm>
            <a:off x="1367155" y="4430906"/>
            <a:ext cx="6409690" cy="1189355"/>
          </a:xfrm>
          <a:prstGeom prst="roundRect">
            <a:avLst>
              <a:gd name="adj" fmla="val 16667"/>
            </a:avLst>
          </a:prstGeom>
          <a:solidFill>
            <a:srgbClr val="D8D8D8"/>
          </a:solid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pPr>
              <a:lnSpc>
                <a:spcPct val="150000"/>
              </a:lnSpc>
            </a:pPr>
            <a:r>
              <a:rPr lang="en-GB" sz="800" b="1" dirty="0">
                <a:solidFill>
                  <a:srgbClr val="000000"/>
                </a:solidFill>
                <a:latin typeface="Arial"/>
                <a:ea typeface="Calibri"/>
                <a:cs typeface="Times New Roman"/>
              </a:rPr>
              <a:t>OCR Resources</a:t>
            </a:r>
            <a:r>
              <a:rPr lang="en-GB" sz="800" dirty="0">
                <a:solidFill>
                  <a:srgbClr val="000000"/>
                </a:solidFill>
                <a:latin typeface="Arial"/>
                <a:ea typeface="Calibri"/>
                <a:cs typeface="Times New Roman"/>
              </a:rPr>
              <a:t>:</a:t>
            </a:r>
            <a:r>
              <a:rPr lang="en-GB" sz="800" dirty="0">
                <a:solidFill>
                  <a:srgbClr val="000000"/>
                </a:solidFill>
                <a:ea typeface="Calibri"/>
                <a:cs typeface="Arial"/>
              </a:rPr>
              <a:t> </a:t>
            </a:r>
            <a:r>
              <a:rPr lang="en-GB" sz="800" i="1" dirty="0">
                <a:solidFill>
                  <a:srgbClr val="000000"/>
                </a:solidFill>
                <a:latin typeface="Arial"/>
                <a:ea typeface="Calibri"/>
                <a:cs typeface="Times New Roman"/>
              </a:rPr>
              <a:t>the small print</a:t>
            </a:r>
            <a:r>
              <a:rPr lang="en-GB" sz="800" i="1" dirty="0">
                <a:solidFill>
                  <a:srgbClr val="000000"/>
                </a:solidFill>
                <a:ea typeface="Calibri"/>
                <a:cs typeface="Arial"/>
              </a:rPr>
              <a:t/>
            </a:r>
            <a:br>
              <a:rPr lang="en-GB" sz="800" i="1" dirty="0">
                <a:solidFill>
                  <a:srgbClr val="000000"/>
                </a:solidFill>
                <a:ea typeface="Calibri"/>
                <a:cs typeface="Arial"/>
              </a:rPr>
            </a:br>
            <a:r>
              <a:rPr lang="en-GB" sz="600" dirty="0">
                <a:solidFill>
                  <a:srgbClr val="000000"/>
                </a:solidFill>
                <a:latin typeface="Arial"/>
                <a:ea typeface="Calibri"/>
                <a:cs typeface="Times New Roman"/>
              </a:rPr>
              <a:t>OCR’s </a:t>
            </a:r>
            <a:r>
              <a:rPr lang="en-GB" sz="600" dirty="0">
                <a:solidFill>
                  <a:srgbClr val="000000"/>
                </a:solidFill>
                <a:latin typeface="Arial"/>
                <a:ea typeface="Calibri"/>
                <a:cs typeface="Arial"/>
              </a:rPr>
              <a:t>resources</a:t>
            </a:r>
            <a:r>
              <a:rPr lang="en-GB" sz="600" dirty="0">
                <a:solidFill>
                  <a:srgbClr val="000000"/>
                </a:solidFill>
                <a:latin typeface="Arial"/>
                <a:ea typeface="Calibri"/>
                <a:cs typeface="Times New Roman"/>
              </a:rPr>
              <a:t> are provided to support the delivery of OCR qualifications,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a:t>
            </a:r>
            <a:br>
              <a:rPr lang="en-GB" sz="600" dirty="0">
                <a:solidFill>
                  <a:srgbClr val="000000"/>
                </a:solidFill>
                <a:latin typeface="Arial"/>
                <a:ea typeface="Calibri"/>
                <a:cs typeface="Times New Roman"/>
              </a:rPr>
            </a:br>
            <a:r>
              <a:rPr lang="en-GB" sz="600" dirty="0">
                <a:solidFill>
                  <a:srgbClr val="000000"/>
                </a:solidFill>
                <a:latin typeface="Arial"/>
                <a:ea typeface="Calibri"/>
                <a:cs typeface="Times New Roman"/>
              </a:rPr>
              <a:t>© OCR </a:t>
            </a:r>
            <a:r>
              <a:rPr lang="en-GB" sz="600" dirty="0" smtClean="0">
                <a:solidFill>
                  <a:srgbClr val="000000"/>
                </a:solidFill>
                <a:latin typeface="Arial"/>
                <a:ea typeface="Calibri"/>
                <a:cs typeface="Times New Roman"/>
              </a:rPr>
              <a:t>2017 </a:t>
            </a:r>
            <a:r>
              <a:rPr lang="en-GB" sz="600" dirty="0">
                <a:solidFill>
                  <a:srgbClr val="000000"/>
                </a:solidFill>
                <a:latin typeface="Arial"/>
                <a:ea typeface="Calibri"/>
                <a:cs typeface="Times New Roman"/>
              </a:rPr>
              <a:t>- This resource may be freely copied and distributed, as long as the OCR logo and this message remain intact and OCR is acknowledged as the originator of this work.</a:t>
            </a:r>
            <a:endParaRPr lang="en-GB" sz="1100" dirty="0">
              <a:solidFill>
                <a:prstClr val="black"/>
              </a:solidFill>
              <a:ea typeface="Calibri"/>
              <a:cs typeface="Times New Roman"/>
            </a:endParaRPr>
          </a:p>
          <a:p>
            <a:pPr>
              <a:lnSpc>
                <a:spcPct val="150000"/>
              </a:lnSpc>
            </a:pPr>
            <a:r>
              <a:rPr lang="en-GB" sz="600" dirty="0">
                <a:solidFill>
                  <a:srgbClr val="000000"/>
                </a:solidFill>
                <a:latin typeface="Arial"/>
                <a:ea typeface="Calibri"/>
                <a:cs typeface="Times New Roman"/>
              </a:rPr>
              <a:t>OCR acknowledges the use of the following content: n/a</a:t>
            </a:r>
            <a:endParaRPr lang="en-GB" sz="1100" dirty="0">
              <a:solidFill>
                <a:prstClr val="black"/>
              </a:solidFill>
              <a:ea typeface="Calibri"/>
              <a:cs typeface="Times New Roman"/>
            </a:endParaRPr>
          </a:p>
          <a:p>
            <a:pPr marR="71755" fontAlgn="ctr">
              <a:lnSpc>
                <a:spcPct val="120000"/>
              </a:lnSpc>
            </a:pPr>
            <a:r>
              <a:rPr lang="en-GB" sz="600" dirty="0">
                <a:solidFill>
                  <a:srgbClr val="000000"/>
                </a:solidFill>
                <a:latin typeface="Arial"/>
                <a:ea typeface="Calibri"/>
                <a:cs typeface="Times New Roman"/>
              </a:rPr>
              <a:t>Please get in touch if you want to discuss the accessibility of resources we offer to support delivery of our qualifications: </a:t>
            </a:r>
            <a:r>
              <a:rPr lang="en-GB" sz="600" u="sng" dirty="0">
                <a:solidFill>
                  <a:srgbClr val="0000FF"/>
                </a:solidFill>
                <a:latin typeface="Arial"/>
                <a:ea typeface="Calibri"/>
                <a:cs typeface="Times New Roman"/>
                <a:hlinkClick r:id="rId6"/>
              </a:rPr>
              <a:t>resources.feedback@ocr.org.uk</a:t>
            </a:r>
            <a:endParaRPr lang="en-GB" sz="1100" dirty="0">
              <a:solidFill>
                <a:prstClr val="black"/>
              </a:solidFill>
              <a:ea typeface="Calibri"/>
              <a:cs typeface="Times New Roman"/>
            </a:endParaRPr>
          </a:p>
        </p:txBody>
      </p:sp>
    </p:spTree>
    <p:extLst>
      <p:ext uri="{BB962C8B-B14F-4D97-AF65-F5344CB8AC3E}">
        <p14:creationId xmlns:p14="http://schemas.microsoft.com/office/powerpoint/2010/main" val="151586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91440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sz="3200" dirty="0" smtClean="0">
                <a:latin typeface="Myriad Pro"/>
              </a:rPr>
              <a:t>How will The World Around Us be assessed?</a:t>
            </a:r>
            <a:endParaRPr lang="en-GB" sz="3200" dirty="0">
              <a:latin typeface="Myriad Pro"/>
            </a:endParaRPr>
          </a:p>
        </p:txBody>
      </p:sp>
      <p:sp>
        <p:nvSpPr>
          <p:cNvPr id="3" name="TextBox 2"/>
          <p:cNvSpPr txBox="1"/>
          <p:nvPr/>
        </p:nvSpPr>
        <p:spPr>
          <a:xfrm>
            <a:off x="611560" y="1484784"/>
            <a:ext cx="7704856" cy="3785652"/>
          </a:xfrm>
          <a:prstGeom prst="rect">
            <a:avLst/>
          </a:prstGeom>
          <a:noFill/>
        </p:spPr>
        <p:txBody>
          <a:bodyPr wrap="square" rtlCol="0">
            <a:spAutoFit/>
          </a:bodyPr>
          <a:lstStyle/>
          <a:p>
            <a:r>
              <a:rPr lang="en-GB" sz="1600" dirty="0">
                <a:solidFill>
                  <a:srgbClr val="1F224E"/>
                </a:solidFill>
                <a:latin typeface="Myriad Pro" charset="0"/>
                <a:ea typeface="Myriad Pro" charset="0"/>
                <a:cs typeface="Myriad Pro" charset="0"/>
              </a:rPr>
              <a:t>The exam will be 60 marks (3 of which are for </a:t>
            </a:r>
            <a:r>
              <a:rPr lang="en-GB" sz="1600" dirty="0" err="1">
                <a:solidFill>
                  <a:srgbClr val="1F224E"/>
                </a:solidFill>
                <a:latin typeface="Myriad Pro" charset="0"/>
                <a:ea typeface="Myriad Pro" charset="0"/>
                <a:cs typeface="Myriad Pro" charset="0"/>
              </a:rPr>
              <a:t>SPaG</a:t>
            </a:r>
            <a:r>
              <a:rPr lang="en-GB" sz="1600" dirty="0">
                <a:solidFill>
                  <a:srgbClr val="1F224E"/>
                </a:solidFill>
                <a:latin typeface="Myriad Pro" charset="0"/>
                <a:ea typeface="Myriad Pro" charset="0"/>
                <a:cs typeface="Myriad Pro" charset="0"/>
              </a:rPr>
              <a:t>) and there is 1 hour to complete the exam (a minute per mark).</a:t>
            </a:r>
          </a:p>
          <a:p>
            <a:endParaRPr lang="en-GB" sz="1600" dirty="0">
              <a:solidFill>
                <a:srgbClr val="1F224E"/>
              </a:solidFill>
              <a:latin typeface="Myriad Pro" charset="0"/>
              <a:ea typeface="Myriad Pro" charset="0"/>
              <a:cs typeface="Myriad Pro" charset="0"/>
            </a:endParaRPr>
          </a:p>
          <a:p>
            <a:r>
              <a:rPr lang="en-GB" sz="1600" dirty="0">
                <a:solidFill>
                  <a:srgbClr val="1F224E"/>
                </a:solidFill>
                <a:latin typeface="Myriad Pro" charset="0"/>
                <a:ea typeface="Myriad Pro" charset="0"/>
                <a:cs typeface="Myriad Pro" charset="0"/>
              </a:rPr>
              <a:t>The Assessment Objective breakdown for the overall paper is:</a:t>
            </a:r>
          </a:p>
          <a:p>
            <a:endParaRPr lang="en-GB" sz="1600" dirty="0">
              <a:solidFill>
                <a:srgbClr val="1F224E"/>
              </a:solidFill>
              <a:latin typeface="Myriad Pro" charset="0"/>
              <a:ea typeface="Myriad Pro" charset="0"/>
              <a:cs typeface="Myriad Pro" charset="0"/>
            </a:endParaRPr>
          </a:p>
          <a:p>
            <a:endParaRPr lang="en-GB" sz="1600" dirty="0">
              <a:solidFill>
                <a:srgbClr val="1F224E"/>
              </a:solidFill>
              <a:latin typeface="Myriad Pro" charset="0"/>
              <a:ea typeface="Myriad Pro" charset="0"/>
              <a:cs typeface="Myriad Pro" charset="0"/>
            </a:endParaRPr>
          </a:p>
          <a:p>
            <a:endParaRPr lang="en-GB" sz="1600" dirty="0" smtClean="0">
              <a:solidFill>
                <a:srgbClr val="1F224E"/>
              </a:solidFill>
              <a:latin typeface="Myriad Pro" charset="0"/>
              <a:ea typeface="Myriad Pro" charset="0"/>
              <a:cs typeface="Myriad Pro" charset="0"/>
            </a:endParaRPr>
          </a:p>
          <a:p>
            <a:endParaRPr lang="en-GB" sz="1600" dirty="0">
              <a:solidFill>
                <a:srgbClr val="1F224E"/>
              </a:solidFill>
              <a:latin typeface="Myriad Pro" charset="0"/>
              <a:ea typeface="Myriad Pro" charset="0"/>
              <a:cs typeface="Myriad Pro" charset="0"/>
            </a:endParaRPr>
          </a:p>
          <a:p>
            <a:endParaRPr lang="en-GB" sz="1600" dirty="0">
              <a:solidFill>
                <a:srgbClr val="1F224E"/>
              </a:solidFill>
              <a:latin typeface="Myriad Pro" charset="0"/>
              <a:ea typeface="Myriad Pro" charset="0"/>
              <a:cs typeface="Myriad Pro" charset="0"/>
            </a:endParaRPr>
          </a:p>
          <a:p>
            <a:endParaRPr lang="en-GB" sz="1600" dirty="0">
              <a:solidFill>
                <a:srgbClr val="1F224E"/>
              </a:solidFill>
              <a:latin typeface="Myriad Pro" charset="0"/>
              <a:ea typeface="Myriad Pro" charset="0"/>
              <a:cs typeface="Myriad Pro" charset="0"/>
            </a:endParaRPr>
          </a:p>
          <a:p>
            <a:r>
              <a:rPr lang="en-GB" sz="1600" dirty="0">
                <a:solidFill>
                  <a:srgbClr val="1F224E"/>
                </a:solidFill>
                <a:latin typeface="Myriad Pro" charset="0"/>
                <a:ea typeface="Myriad Pro" charset="0"/>
                <a:cs typeface="Myriad Pro" charset="0"/>
              </a:rPr>
              <a:t>There are three sections within The World Around Us, with multi-part questions on Ecosystems of the Planet, People of the Planet and Environmental threats to our Planet.</a:t>
            </a:r>
          </a:p>
          <a:p>
            <a:endParaRPr lang="en-GB" sz="1600" dirty="0">
              <a:solidFill>
                <a:srgbClr val="1F224E"/>
              </a:solidFill>
              <a:latin typeface="Myriad Pro" charset="0"/>
              <a:ea typeface="Myriad Pro" charset="0"/>
              <a:cs typeface="Myriad Pro" charset="0"/>
            </a:endParaRPr>
          </a:p>
          <a:p>
            <a:r>
              <a:rPr lang="en-GB" sz="1600" dirty="0">
                <a:solidFill>
                  <a:srgbClr val="1F224E"/>
                </a:solidFill>
                <a:latin typeface="Myriad Pro" charset="0"/>
                <a:ea typeface="Myriad Pro" charset="0"/>
                <a:cs typeface="Myriad Pro" charset="0"/>
              </a:rPr>
              <a:t>But let’s have a look at the assessment in more detail on the following slides.</a:t>
            </a:r>
          </a:p>
        </p:txBody>
      </p:sp>
      <p:graphicFrame>
        <p:nvGraphicFramePr>
          <p:cNvPr id="4" name="Table 3" title="Assessment Objective Breakdown"/>
          <p:cNvGraphicFramePr>
            <a:graphicFrameLocks noGrp="1"/>
          </p:cNvGraphicFramePr>
          <p:nvPr>
            <p:extLst>
              <p:ext uri="{D42A27DB-BD31-4B8C-83A1-F6EECF244321}">
                <p14:modId xmlns:p14="http://schemas.microsoft.com/office/powerpoint/2010/main" val="3006387868"/>
              </p:ext>
            </p:extLst>
          </p:nvPr>
        </p:nvGraphicFramePr>
        <p:xfrm>
          <a:off x="1115616" y="2708920"/>
          <a:ext cx="6408713" cy="889000"/>
        </p:xfrm>
        <a:graphic>
          <a:graphicData uri="http://schemas.openxmlformats.org/drawingml/2006/table">
            <a:tbl>
              <a:tblPr firstRow="1" bandRow="1">
                <a:tableStyleId>{5C22544A-7EE6-4342-B048-85BDC9FD1C3A}</a:tableStyleId>
              </a:tblPr>
              <a:tblGrid>
                <a:gridCol w="648073"/>
                <a:gridCol w="1152128"/>
                <a:gridCol w="1440160"/>
                <a:gridCol w="1152128"/>
                <a:gridCol w="720080"/>
                <a:gridCol w="720080"/>
                <a:gridCol w="576064"/>
              </a:tblGrid>
              <a:tr h="518160">
                <a:tc>
                  <a:txBody>
                    <a:bodyPr/>
                    <a:lstStyle/>
                    <a:p>
                      <a:pPr algn="ctr"/>
                      <a:endParaRPr lang="en-GB" sz="1400" dirty="0"/>
                    </a:p>
                  </a:txBody>
                  <a:tcPr>
                    <a:solidFill>
                      <a:schemeClr val="bg1">
                        <a:lumMod val="85000"/>
                      </a:schemeClr>
                    </a:solidFill>
                  </a:tcPr>
                </a:tc>
                <a:tc>
                  <a:txBody>
                    <a:bodyPr/>
                    <a:lstStyle/>
                    <a:p>
                      <a:pPr algn="ctr"/>
                      <a:r>
                        <a:rPr lang="en-GB" sz="1400" dirty="0" smtClean="0">
                          <a:solidFill>
                            <a:srgbClr val="FF0000"/>
                          </a:solidFill>
                        </a:rPr>
                        <a:t>AO1 </a:t>
                      </a:r>
                    </a:p>
                    <a:p>
                      <a:pPr algn="ctr"/>
                      <a:r>
                        <a:rPr lang="en-GB" sz="1400" dirty="0" smtClean="0">
                          <a:solidFill>
                            <a:srgbClr val="FF0000"/>
                          </a:solidFill>
                        </a:rPr>
                        <a:t>(Knowledge)</a:t>
                      </a:r>
                      <a:endParaRPr lang="en-GB" sz="1400" dirty="0">
                        <a:solidFill>
                          <a:srgbClr val="FF0000"/>
                        </a:solidFill>
                      </a:endParaRPr>
                    </a:p>
                  </a:txBody>
                  <a:tcPr>
                    <a:solidFill>
                      <a:schemeClr val="bg1">
                        <a:lumMod val="85000"/>
                      </a:schemeClr>
                    </a:solidFill>
                  </a:tcPr>
                </a:tc>
                <a:tc>
                  <a:txBody>
                    <a:bodyPr/>
                    <a:lstStyle/>
                    <a:p>
                      <a:pPr algn="ctr"/>
                      <a:r>
                        <a:rPr lang="en-GB" sz="1400" dirty="0" smtClean="0">
                          <a:solidFill>
                            <a:schemeClr val="accent6"/>
                          </a:solidFill>
                        </a:rPr>
                        <a:t>AO2 </a:t>
                      </a:r>
                    </a:p>
                    <a:p>
                      <a:pPr algn="ctr"/>
                      <a:r>
                        <a:rPr lang="en-GB" sz="1400" dirty="0" smtClean="0">
                          <a:solidFill>
                            <a:schemeClr val="accent6"/>
                          </a:solidFill>
                        </a:rPr>
                        <a:t>(Understanding)</a:t>
                      </a:r>
                      <a:endParaRPr lang="en-GB" sz="1400" dirty="0">
                        <a:solidFill>
                          <a:schemeClr val="accent6"/>
                        </a:solidFill>
                      </a:endParaRPr>
                    </a:p>
                  </a:txBody>
                  <a:tcPr>
                    <a:solidFill>
                      <a:schemeClr val="bg1">
                        <a:lumMod val="85000"/>
                      </a:schemeClr>
                    </a:solidFill>
                  </a:tcPr>
                </a:tc>
                <a:tc>
                  <a:txBody>
                    <a:bodyPr/>
                    <a:lstStyle/>
                    <a:p>
                      <a:pPr algn="ctr"/>
                      <a:r>
                        <a:rPr lang="en-GB" sz="1400" dirty="0" smtClean="0">
                          <a:solidFill>
                            <a:srgbClr val="00B0F0"/>
                          </a:solidFill>
                        </a:rPr>
                        <a:t>AO3 </a:t>
                      </a:r>
                    </a:p>
                    <a:p>
                      <a:pPr algn="ctr"/>
                      <a:r>
                        <a:rPr lang="en-GB" sz="1400" dirty="0" smtClean="0">
                          <a:solidFill>
                            <a:srgbClr val="00B0F0"/>
                          </a:solidFill>
                        </a:rPr>
                        <a:t>(Application)</a:t>
                      </a:r>
                      <a:endParaRPr lang="en-GB" sz="1400" dirty="0">
                        <a:solidFill>
                          <a:srgbClr val="00B0F0"/>
                        </a:solidFill>
                      </a:endParaRPr>
                    </a:p>
                  </a:txBody>
                  <a:tcPr>
                    <a:solidFill>
                      <a:schemeClr val="bg1">
                        <a:lumMod val="85000"/>
                      </a:schemeClr>
                    </a:solidFill>
                  </a:tcPr>
                </a:tc>
                <a:tc>
                  <a:txBody>
                    <a:bodyPr/>
                    <a:lstStyle/>
                    <a:p>
                      <a:pPr algn="ctr"/>
                      <a:r>
                        <a:rPr lang="en-GB" sz="1400" dirty="0" smtClean="0">
                          <a:solidFill>
                            <a:srgbClr val="00B050"/>
                          </a:solidFill>
                        </a:rPr>
                        <a:t>AO4 </a:t>
                      </a:r>
                    </a:p>
                    <a:p>
                      <a:pPr algn="ctr"/>
                      <a:r>
                        <a:rPr lang="en-GB" sz="1400" dirty="0" smtClean="0">
                          <a:solidFill>
                            <a:srgbClr val="00B050"/>
                          </a:solidFill>
                        </a:rPr>
                        <a:t>(Skills)</a:t>
                      </a:r>
                      <a:endParaRPr lang="en-GB" sz="1400" dirty="0">
                        <a:solidFill>
                          <a:srgbClr val="00B050"/>
                        </a:solidFill>
                      </a:endParaRPr>
                    </a:p>
                  </a:txBody>
                  <a:tcPr>
                    <a:solidFill>
                      <a:schemeClr val="bg1">
                        <a:lumMod val="85000"/>
                      </a:schemeClr>
                    </a:solidFill>
                  </a:tcPr>
                </a:tc>
                <a:tc>
                  <a:txBody>
                    <a:bodyPr/>
                    <a:lstStyle/>
                    <a:p>
                      <a:pPr algn="ctr"/>
                      <a:r>
                        <a:rPr lang="en-GB" sz="1400" dirty="0" err="1" smtClean="0">
                          <a:solidFill>
                            <a:schemeClr val="tx1"/>
                          </a:solidFill>
                        </a:rPr>
                        <a:t>SPaG</a:t>
                      </a:r>
                      <a:endParaRPr lang="en-GB" sz="1400" dirty="0">
                        <a:solidFill>
                          <a:schemeClr val="tx1"/>
                        </a:solidFill>
                      </a:endParaRPr>
                    </a:p>
                  </a:txBody>
                  <a:tcPr>
                    <a:solidFill>
                      <a:schemeClr val="bg1">
                        <a:lumMod val="85000"/>
                      </a:schemeClr>
                    </a:solidFill>
                  </a:tcPr>
                </a:tc>
                <a:tc>
                  <a:txBody>
                    <a:bodyPr/>
                    <a:lstStyle/>
                    <a:p>
                      <a:pPr algn="ctr"/>
                      <a:r>
                        <a:rPr lang="en-GB" sz="1400" dirty="0" smtClean="0">
                          <a:solidFill>
                            <a:schemeClr val="tx1"/>
                          </a:solidFill>
                        </a:rPr>
                        <a:t>Total</a:t>
                      </a:r>
                      <a:endParaRPr lang="en-GB" sz="1400" dirty="0">
                        <a:solidFill>
                          <a:schemeClr val="tx1"/>
                        </a:solidFill>
                      </a:endParaRPr>
                    </a:p>
                  </a:txBody>
                  <a:tcPr>
                    <a:solidFill>
                      <a:schemeClr val="bg1">
                        <a:lumMod val="85000"/>
                      </a:schemeClr>
                    </a:solidFill>
                  </a:tcPr>
                </a:tc>
              </a:tr>
              <a:tr h="370840">
                <a:tc>
                  <a:txBody>
                    <a:bodyPr/>
                    <a:lstStyle/>
                    <a:p>
                      <a:pPr algn="ctr"/>
                      <a:r>
                        <a:rPr lang="en-GB" sz="1400" dirty="0" smtClean="0"/>
                        <a:t>Marks</a:t>
                      </a:r>
                      <a:endParaRPr lang="en-GB" sz="1400" dirty="0"/>
                    </a:p>
                  </a:txBody>
                  <a:tcPr>
                    <a:solidFill>
                      <a:schemeClr val="bg1">
                        <a:lumMod val="85000"/>
                      </a:schemeClr>
                    </a:solidFill>
                  </a:tcPr>
                </a:tc>
                <a:tc>
                  <a:txBody>
                    <a:bodyPr/>
                    <a:lstStyle/>
                    <a:p>
                      <a:pPr algn="ctr"/>
                      <a:r>
                        <a:rPr lang="en-GB" sz="1400" dirty="0" smtClean="0"/>
                        <a:t>14</a:t>
                      </a:r>
                      <a:endParaRPr lang="en-GB" sz="1400" dirty="0"/>
                    </a:p>
                  </a:txBody>
                  <a:tcPr>
                    <a:solidFill>
                      <a:schemeClr val="bg1">
                        <a:lumMod val="85000"/>
                      </a:schemeClr>
                    </a:solidFill>
                  </a:tcPr>
                </a:tc>
                <a:tc>
                  <a:txBody>
                    <a:bodyPr/>
                    <a:lstStyle/>
                    <a:p>
                      <a:pPr algn="ctr"/>
                      <a:r>
                        <a:rPr lang="en-GB" sz="1400" dirty="0" smtClean="0"/>
                        <a:t>21</a:t>
                      </a:r>
                      <a:endParaRPr lang="en-GB" sz="1400" dirty="0"/>
                    </a:p>
                  </a:txBody>
                  <a:tcPr>
                    <a:solidFill>
                      <a:schemeClr val="bg1">
                        <a:lumMod val="85000"/>
                      </a:schemeClr>
                    </a:solidFill>
                  </a:tcPr>
                </a:tc>
                <a:tc>
                  <a:txBody>
                    <a:bodyPr/>
                    <a:lstStyle/>
                    <a:p>
                      <a:pPr algn="ctr"/>
                      <a:r>
                        <a:rPr lang="en-GB" sz="1400" dirty="0" smtClean="0"/>
                        <a:t>15</a:t>
                      </a:r>
                      <a:endParaRPr lang="en-GB" sz="1400" dirty="0"/>
                    </a:p>
                  </a:txBody>
                  <a:tcPr>
                    <a:solidFill>
                      <a:schemeClr val="bg1">
                        <a:lumMod val="85000"/>
                      </a:schemeClr>
                    </a:solidFill>
                  </a:tcPr>
                </a:tc>
                <a:tc>
                  <a:txBody>
                    <a:bodyPr/>
                    <a:lstStyle/>
                    <a:p>
                      <a:pPr algn="ctr"/>
                      <a:r>
                        <a:rPr lang="en-GB" sz="1400" dirty="0" smtClean="0"/>
                        <a:t>7</a:t>
                      </a:r>
                      <a:endParaRPr lang="en-GB" sz="1400" dirty="0"/>
                    </a:p>
                  </a:txBody>
                  <a:tcPr>
                    <a:solidFill>
                      <a:schemeClr val="bg1">
                        <a:lumMod val="85000"/>
                      </a:schemeClr>
                    </a:solidFill>
                  </a:tcPr>
                </a:tc>
                <a:tc>
                  <a:txBody>
                    <a:bodyPr/>
                    <a:lstStyle/>
                    <a:p>
                      <a:pPr algn="ctr"/>
                      <a:r>
                        <a:rPr lang="en-GB" sz="1400" dirty="0" smtClean="0"/>
                        <a:t>3</a:t>
                      </a:r>
                      <a:endParaRPr lang="en-GB" sz="1400" dirty="0"/>
                    </a:p>
                  </a:txBody>
                  <a:tcPr>
                    <a:solidFill>
                      <a:schemeClr val="bg1">
                        <a:lumMod val="85000"/>
                      </a:schemeClr>
                    </a:solidFill>
                  </a:tcPr>
                </a:tc>
                <a:tc>
                  <a:txBody>
                    <a:bodyPr/>
                    <a:lstStyle/>
                    <a:p>
                      <a:pPr algn="ctr"/>
                      <a:r>
                        <a:rPr lang="en-GB" sz="1400" dirty="0" smtClean="0"/>
                        <a:t>60</a:t>
                      </a:r>
                      <a:endParaRPr lang="en-GB" sz="1400" dirty="0"/>
                    </a:p>
                  </a:txBody>
                  <a:tcPr>
                    <a:solidFill>
                      <a:schemeClr val="bg1">
                        <a:lumMod val="85000"/>
                      </a:schemeClr>
                    </a:solidFill>
                  </a:tcPr>
                </a:tc>
              </a:tr>
            </a:tbl>
          </a:graphicData>
        </a:graphic>
      </p:graphicFrame>
    </p:spTree>
    <p:extLst>
      <p:ext uri="{BB962C8B-B14F-4D97-AF65-F5344CB8AC3E}">
        <p14:creationId xmlns:p14="http://schemas.microsoft.com/office/powerpoint/2010/main" val="4139678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smtClean="0">
                <a:latin typeface="Myriad Pro"/>
              </a:rPr>
              <a:t>The World </a:t>
            </a:r>
            <a:r>
              <a:rPr lang="en-GB" sz="4900" dirty="0" smtClean="0">
                <a:latin typeface="Myriad Pro"/>
              </a:rPr>
              <a:t>Around</a:t>
            </a:r>
            <a:r>
              <a:rPr lang="en-GB" dirty="0" smtClean="0">
                <a:latin typeface="Myriad Pro"/>
              </a:rPr>
              <a:t> Us</a:t>
            </a:r>
            <a:endParaRPr lang="en-GB" dirty="0">
              <a:latin typeface="Myriad Pro"/>
            </a:endParaRPr>
          </a:p>
        </p:txBody>
      </p:sp>
      <p:sp>
        <p:nvSpPr>
          <p:cNvPr id="3" name="Content Placeholder 2"/>
          <p:cNvSpPr>
            <a:spLocks noGrp="1"/>
          </p:cNvSpPr>
          <p:nvPr>
            <p:ph idx="4294967295"/>
          </p:nvPr>
        </p:nvSpPr>
        <p:spPr>
          <a:xfrm>
            <a:off x="467545" y="1196752"/>
            <a:ext cx="7920880" cy="4454525"/>
          </a:xfrm>
        </p:spPr>
        <p:txBody>
          <a:bodyPr>
            <a:noAutofit/>
          </a:bodyPr>
          <a:lstStyle/>
          <a:p>
            <a:pPr marL="0" indent="0">
              <a:buNone/>
            </a:pPr>
            <a:r>
              <a:rPr lang="en-GB" sz="1600" dirty="0">
                <a:solidFill>
                  <a:srgbClr val="1F224E"/>
                </a:solidFill>
                <a:latin typeface="Myriad Pro" charset="0"/>
                <a:ea typeface="Myriad Pro" charset="0"/>
                <a:cs typeface="Myriad Pro" charset="0"/>
              </a:rPr>
              <a:t>There will be one multi-part question on each of the themes studied within The World Around Us (Ecosystems of the Planet, People of the Planet and Environmental threats to our Planet) and, whilst the exact number of marks within each theme will vary year </a:t>
            </a:r>
            <a:r>
              <a:rPr lang="en-GB" sz="1600" dirty="0" smtClean="0">
                <a:solidFill>
                  <a:srgbClr val="1F224E"/>
                </a:solidFill>
                <a:latin typeface="Myriad Pro" charset="0"/>
                <a:ea typeface="Myriad Pro" charset="0"/>
                <a:cs typeface="Myriad Pro" charset="0"/>
              </a:rPr>
              <a:t>on year</a:t>
            </a:r>
            <a:r>
              <a:rPr lang="en-GB" sz="1600" dirty="0">
                <a:solidFill>
                  <a:srgbClr val="1F224E"/>
                </a:solidFill>
                <a:latin typeface="Myriad Pro" charset="0"/>
                <a:ea typeface="Myriad Pro" charset="0"/>
                <a:cs typeface="Myriad Pro" charset="0"/>
              </a:rPr>
              <a:t>, there will be roughly the same number of content marks between the themes – in the sample assessment material the themes vary between 17 and 21 marks. </a:t>
            </a:r>
          </a:p>
          <a:p>
            <a:endParaRPr lang="en-GB" sz="1600" dirty="0">
              <a:solidFill>
                <a:srgbClr val="1F224E"/>
              </a:solidFill>
              <a:latin typeface="Myriad Pro" charset="0"/>
              <a:ea typeface="Myriad Pro" charset="0"/>
              <a:cs typeface="Myriad Pro" charset="0"/>
            </a:endParaRPr>
          </a:p>
          <a:p>
            <a:pPr marL="0" indent="0">
              <a:buNone/>
            </a:pPr>
            <a:r>
              <a:rPr lang="en-GB" sz="1600" u="sng" dirty="0">
                <a:solidFill>
                  <a:srgbClr val="1F224E"/>
                </a:solidFill>
                <a:latin typeface="Myriad Pro" charset="0"/>
                <a:ea typeface="Myriad Pro" charset="0"/>
                <a:cs typeface="Myriad Pro" charset="0"/>
              </a:rPr>
              <a:t>Each topic will start with short answer, point marked questions (1, 2, 3 and 4 mark questions) before finishing with a level </a:t>
            </a:r>
            <a:r>
              <a:rPr lang="en-GB" sz="1600" u="sng" dirty="0" smtClean="0">
                <a:solidFill>
                  <a:srgbClr val="1F224E"/>
                </a:solidFill>
                <a:latin typeface="Myriad Pro" charset="0"/>
                <a:ea typeface="Myriad Pro" charset="0"/>
                <a:cs typeface="Myriad Pro" charset="0"/>
              </a:rPr>
              <a:t>of response question </a:t>
            </a:r>
            <a:r>
              <a:rPr lang="en-GB" sz="1600" u="sng" dirty="0">
                <a:solidFill>
                  <a:srgbClr val="1F224E"/>
                </a:solidFill>
                <a:latin typeface="Myriad Pro" charset="0"/>
                <a:ea typeface="Myriad Pro" charset="0"/>
                <a:cs typeface="Myriad Pro" charset="0"/>
              </a:rPr>
              <a:t>of either </a:t>
            </a:r>
            <a:r>
              <a:rPr lang="en-GB" sz="1600" u="sng" dirty="0" smtClean="0">
                <a:solidFill>
                  <a:srgbClr val="1F224E"/>
                </a:solidFill>
                <a:latin typeface="Myriad Pro" charset="0"/>
                <a:ea typeface="Myriad Pro" charset="0"/>
                <a:cs typeface="Myriad Pro" charset="0"/>
              </a:rPr>
              <a:t>6 mark, 8 mark </a:t>
            </a:r>
            <a:r>
              <a:rPr lang="en-GB" sz="1600" u="sng" dirty="0">
                <a:solidFill>
                  <a:srgbClr val="1F224E"/>
                </a:solidFill>
                <a:latin typeface="Myriad Pro" charset="0"/>
                <a:ea typeface="Myriad Pro" charset="0"/>
                <a:cs typeface="Myriad Pro" charset="0"/>
              </a:rPr>
              <a:t>or 12 marks. </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Whether the theme ends with a </a:t>
            </a:r>
            <a:r>
              <a:rPr lang="en-GB" sz="1600" dirty="0" smtClean="0">
                <a:solidFill>
                  <a:srgbClr val="1F224E"/>
                </a:solidFill>
                <a:latin typeface="Myriad Pro" charset="0"/>
                <a:ea typeface="Myriad Pro" charset="0"/>
                <a:cs typeface="Myriad Pro" charset="0"/>
              </a:rPr>
              <a:t>6 mark, 8 mark </a:t>
            </a:r>
            <a:r>
              <a:rPr lang="en-GB" sz="1600" dirty="0">
                <a:solidFill>
                  <a:srgbClr val="1F224E"/>
                </a:solidFill>
                <a:latin typeface="Myriad Pro" charset="0"/>
                <a:ea typeface="Myriad Pro" charset="0"/>
                <a:cs typeface="Myriad Pro" charset="0"/>
              </a:rPr>
              <a:t>or 12 mark question will vary </a:t>
            </a:r>
            <a:r>
              <a:rPr lang="en-GB" sz="1600" dirty="0" smtClean="0">
                <a:solidFill>
                  <a:srgbClr val="1F224E"/>
                </a:solidFill>
                <a:latin typeface="Myriad Pro" charset="0"/>
                <a:ea typeface="Myriad Pro" charset="0"/>
                <a:cs typeface="Myriad Pro" charset="0"/>
              </a:rPr>
              <a:t>year on year </a:t>
            </a:r>
            <a:r>
              <a:rPr lang="en-GB" sz="1600" dirty="0">
                <a:solidFill>
                  <a:srgbClr val="1F224E"/>
                </a:solidFill>
                <a:latin typeface="Myriad Pro" charset="0"/>
                <a:ea typeface="Myriad Pro" charset="0"/>
                <a:cs typeface="Myriad Pro" charset="0"/>
              </a:rPr>
              <a:t>– but there will always be one 6 mark, one 8 mark and one 12 mark question on the paper as a whole. </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 </a:t>
            </a:r>
            <a:r>
              <a:rPr lang="en-GB" sz="1600" u="sng" dirty="0">
                <a:solidFill>
                  <a:srgbClr val="1F224E"/>
                </a:solidFill>
                <a:latin typeface="Myriad Pro" charset="0"/>
                <a:ea typeface="Myriad Pro" charset="0"/>
                <a:cs typeface="Myriad Pro" charset="0"/>
              </a:rPr>
              <a:t>12 mark question will also have 3 </a:t>
            </a:r>
            <a:r>
              <a:rPr lang="en-GB" sz="1600" u="sng" dirty="0" err="1">
                <a:solidFill>
                  <a:srgbClr val="1F224E"/>
                </a:solidFill>
                <a:latin typeface="Myriad Pro" charset="0"/>
                <a:ea typeface="Myriad Pro" charset="0"/>
                <a:cs typeface="Myriad Pro" charset="0"/>
              </a:rPr>
              <a:t>SPaG</a:t>
            </a:r>
            <a:r>
              <a:rPr lang="en-GB" sz="1600" u="sng" dirty="0">
                <a:solidFill>
                  <a:srgbClr val="1F224E"/>
                </a:solidFill>
                <a:latin typeface="Myriad Pro" charset="0"/>
                <a:ea typeface="Myriad Pro" charset="0"/>
                <a:cs typeface="Myriad Pro" charset="0"/>
              </a:rPr>
              <a:t> marks</a:t>
            </a:r>
            <a:r>
              <a:rPr lang="en-GB" sz="1600" dirty="0">
                <a:solidFill>
                  <a:srgbClr val="1F224E"/>
                </a:solidFill>
                <a:latin typeface="Myriad Pro" charset="0"/>
                <a:ea typeface="Myriad Pro" charset="0"/>
                <a:cs typeface="Myriad Pro" charset="0"/>
              </a:rPr>
              <a:t> available (total of 15 marks for question).</a:t>
            </a:r>
          </a:p>
        </p:txBody>
      </p:sp>
    </p:spTree>
    <p:extLst>
      <p:ext uri="{BB962C8B-B14F-4D97-AF65-F5344CB8AC3E}">
        <p14:creationId xmlns:p14="http://schemas.microsoft.com/office/powerpoint/2010/main" val="20977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0648"/>
            <a:ext cx="9144000" cy="1045840"/>
          </a:xfrm>
        </p:spPr>
        <p:txBody>
          <a:bodyPr>
            <a:noAutofit/>
          </a:bodyPr>
          <a:lstStyle/>
          <a:p>
            <a:r>
              <a:rPr lang="en-GB" dirty="0">
                <a:latin typeface="Myriad Pro"/>
              </a:rPr>
              <a:t>Other things to know about the </a:t>
            </a:r>
            <a:r>
              <a:rPr lang="en-GB" dirty="0" smtClean="0">
                <a:latin typeface="Myriad Pro"/>
              </a:rPr>
              <a:t>assessment</a:t>
            </a:r>
            <a:r>
              <a:rPr lang="en-GB" dirty="0">
                <a:latin typeface="Myriad Pro"/>
              </a:rPr>
              <a:t>…</a:t>
            </a:r>
          </a:p>
        </p:txBody>
      </p:sp>
      <p:sp>
        <p:nvSpPr>
          <p:cNvPr id="3" name="Content Placeholder 2"/>
          <p:cNvSpPr>
            <a:spLocks noGrp="1"/>
          </p:cNvSpPr>
          <p:nvPr>
            <p:ph idx="4294967295"/>
          </p:nvPr>
        </p:nvSpPr>
        <p:spPr>
          <a:xfrm>
            <a:off x="755576" y="1700809"/>
            <a:ext cx="7488832" cy="3168352"/>
          </a:xfrm>
        </p:spPr>
        <p:txBody>
          <a:bodyPr/>
          <a:lstStyle/>
          <a:p>
            <a:pPr marL="0" indent="0">
              <a:buNone/>
            </a:pPr>
            <a:r>
              <a:rPr lang="en-GB" sz="1800" dirty="0">
                <a:solidFill>
                  <a:srgbClr val="1F224E"/>
                </a:solidFill>
                <a:latin typeface="Myriad Pro" charset="0"/>
                <a:ea typeface="Myriad Pro" charset="0"/>
                <a:cs typeface="Myriad Pro" charset="0"/>
              </a:rPr>
              <a:t>There are a few other important things to highlight for the assessment and to help you </a:t>
            </a:r>
            <a:r>
              <a:rPr lang="en-GB" sz="1800" dirty="0" smtClean="0">
                <a:solidFill>
                  <a:srgbClr val="1F224E"/>
                </a:solidFill>
                <a:latin typeface="Myriad Pro" charset="0"/>
                <a:ea typeface="Myriad Pro" charset="0"/>
                <a:cs typeface="Myriad Pro" charset="0"/>
              </a:rPr>
              <a:t>understand </a:t>
            </a:r>
            <a:r>
              <a:rPr lang="en-GB" sz="1800" dirty="0">
                <a:solidFill>
                  <a:srgbClr val="1F224E"/>
                </a:solidFill>
                <a:latin typeface="Myriad Pro" charset="0"/>
                <a:ea typeface="Myriad Pro" charset="0"/>
                <a:cs typeface="Myriad Pro" charset="0"/>
              </a:rPr>
              <a:t>the mark scheme, so now we will run through:</a:t>
            </a:r>
          </a:p>
          <a:p>
            <a:pPr marL="685800" lvl="1">
              <a:buFont typeface="Arial" panose="020B0604020202020204" pitchFamily="34" charset="0"/>
              <a:buChar char="•"/>
            </a:pPr>
            <a:r>
              <a:rPr lang="en-GB" sz="1800" dirty="0" err="1">
                <a:solidFill>
                  <a:srgbClr val="1F224E"/>
                </a:solidFill>
                <a:latin typeface="Myriad Pro" charset="0"/>
                <a:ea typeface="Myriad Pro" charset="0"/>
                <a:cs typeface="Myriad Pro" charset="0"/>
              </a:rPr>
              <a:t>SPaG</a:t>
            </a:r>
            <a:endParaRPr lang="en-GB" sz="1800" dirty="0">
              <a:solidFill>
                <a:srgbClr val="1F224E"/>
              </a:solidFill>
              <a:latin typeface="Myriad Pro" charset="0"/>
              <a:ea typeface="Myriad Pro" charset="0"/>
              <a:cs typeface="Myriad Pro" charset="0"/>
            </a:endParaRPr>
          </a:p>
          <a:p>
            <a:pPr marL="685800" lvl="1">
              <a:buFont typeface="Arial" panose="020B0604020202020204" pitchFamily="34" charset="0"/>
              <a:buChar char="•"/>
            </a:pPr>
            <a:r>
              <a:rPr lang="en-GB" sz="1800" dirty="0">
                <a:solidFill>
                  <a:srgbClr val="1F224E"/>
                </a:solidFill>
                <a:latin typeface="Myriad Pro" charset="0"/>
                <a:ea typeface="Myriad Pro" charset="0"/>
                <a:cs typeface="Myriad Pro" charset="0"/>
              </a:rPr>
              <a:t>Quality of Extended Responses</a:t>
            </a:r>
          </a:p>
          <a:p>
            <a:pPr marL="685800" lvl="1">
              <a:buFont typeface="Arial" panose="020B0604020202020204" pitchFamily="34" charset="0"/>
              <a:buChar char="•"/>
            </a:pPr>
            <a:r>
              <a:rPr lang="en-GB" sz="1800" dirty="0">
                <a:solidFill>
                  <a:srgbClr val="1F224E"/>
                </a:solidFill>
                <a:latin typeface="Myriad Pro" charset="0"/>
                <a:ea typeface="Myriad Pro" charset="0"/>
                <a:cs typeface="Myriad Pro" charset="0"/>
              </a:rPr>
              <a:t>Marking Guidance</a:t>
            </a:r>
          </a:p>
          <a:p>
            <a:endParaRPr lang="en-GB" dirty="0">
              <a:latin typeface="Myriad Pro"/>
            </a:endParaRPr>
          </a:p>
        </p:txBody>
      </p:sp>
    </p:spTree>
    <p:extLst>
      <p:ext uri="{BB962C8B-B14F-4D97-AF65-F5344CB8AC3E}">
        <p14:creationId xmlns:p14="http://schemas.microsoft.com/office/powerpoint/2010/main" val="262593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err="1">
                <a:latin typeface="Myriad Pro"/>
              </a:rPr>
              <a:t>SPaG</a:t>
            </a:r>
            <a:endParaRPr lang="en-GB" dirty="0">
              <a:latin typeface="Myriad Pro"/>
            </a:endParaRPr>
          </a:p>
        </p:txBody>
      </p:sp>
      <p:sp>
        <p:nvSpPr>
          <p:cNvPr id="3" name="Content Placeholder 2"/>
          <p:cNvSpPr>
            <a:spLocks noGrp="1"/>
          </p:cNvSpPr>
          <p:nvPr>
            <p:ph idx="4294967295"/>
          </p:nvPr>
        </p:nvSpPr>
        <p:spPr>
          <a:xfrm>
            <a:off x="251520" y="908720"/>
            <a:ext cx="8699500" cy="4454525"/>
          </a:xfrm>
        </p:spPr>
        <p:txBody>
          <a:bodyPr>
            <a:normAutofit/>
          </a:bodyPr>
          <a:lstStyle/>
          <a:p>
            <a:pPr marL="0" indent="0">
              <a:buNone/>
            </a:pPr>
            <a:r>
              <a:rPr lang="en-GB" sz="1600" dirty="0" err="1">
                <a:solidFill>
                  <a:srgbClr val="1F224E"/>
                </a:solidFill>
                <a:latin typeface="Myriad Pro" charset="0"/>
                <a:ea typeface="Myriad Pro" charset="0"/>
                <a:cs typeface="Myriad Pro" charset="0"/>
              </a:rPr>
              <a:t>SPaG</a:t>
            </a:r>
            <a:r>
              <a:rPr lang="en-GB" sz="1600" dirty="0">
                <a:solidFill>
                  <a:srgbClr val="1F224E"/>
                </a:solidFill>
                <a:latin typeface="Myriad Pro" charset="0"/>
                <a:ea typeface="Myriad Pro" charset="0"/>
                <a:cs typeface="Myriad Pro" charset="0"/>
              </a:rPr>
              <a:t> – also known as spelling, punctuation and grammar and the use of specialist terminology – is assessed against one of the longer questions in the exam with 3 marks available. In the ‘The World Around Us’ assessment, </a:t>
            </a:r>
            <a:r>
              <a:rPr lang="en-GB" sz="1600" dirty="0" err="1">
                <a:solidFill>
                  <a:srgbClr val="1F224E"/>
                </a:solidFill>
                <a:latin typeface="Myriad Pro" charset="0"/>
                <a:ea typeface="Myriad Pro" charset="0"/>
                <a:cs typeface="Myriad Pro" charset="0"/>
              </a:rPr>
              <a:t>SPaG</a:t>
            </a:r>
            <a:r>
              <a:rPr lang="en-GB" sz="1600" dirty="0">
                <a:solidFill>
                  <a:srgbClr val="1F224E"/>
                </a:solidFill>
                <a:latin typeface="Myriad Pro" charset="0"/>
                <a:ea typeface="Myriad Pro" charset="0"/>
                <a:cs typeface="Myriad Pro" charset="0"/>
              </a:rPr>
              <a:t> will always be assessed on the 12 mark question.</a:t>
            </a:r>
          </a:p>
          <a:p>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There are clear descriptors for each level of </a:t>
            </a:r>
            <a:r>
              <a:rPr lang="en-GB" sz="1600" dirty="0" err="1">
                <a:solidFill>
                  <a:srgbClr val="1F224E"/>
                </a:solidFill>
                <a:latin typeface="Myriad Pro" charset="0"/>
                <a:ea typeface="Myriad Pro" charset="0"/>
                <a:cs typeface="Myriad Pro" charset="0"/>
              </a:rPr>
              <a:t>SPaG</a:t>
            </a:r>
            <a:r>
              <a:rPr lang="en-GB" sz="1600" dirty="0">
                <a:solidFill>
                  <a:srgbClr val="1F224E"/>
                </a:solidFill>
                <a:latin typeface="Myriad Pro" charset="0"/>
                <a:ea typeface="Myriad Pro" charset="0"/>
                <a:cs typeface="Myriad Pro" charset="0"/>
              </a:rPr>
              <a:t>, which are separate from the geographical content of the rest of the question. </a:t>
            </a:r>
            <a:r>
              <a:rPr lang="en-US" sz="1600" dirty="0">
                <a:solidFill>
                  <a:srgbClr val="1F224E"/>
                </a:solidFill>
                <a:latin typeface="Myriad Pro" charset="0"/>
                <a:ea typeface="Myriad Pro" charset="0"/>
                <a:cs typeface="Myriad Pro" charset="0"/>
              </a:rPr>
              <a:t>The </a:t>
            </a:r>
            <a:r>
              <a:rPr lang="en-US" sz="1600" dirty="0" smtClean="0">
                <a:solidFill>
                  <a:srgbClr val="1F224E"/>
                </a:solidFill>
                <a:latin typeface="Myriad Pro" charset="0"/>
                <a:ea typeface="Myriad Pro" charset="0"/>
                <a:cs typeface="Myriad Pro" charset="0"/>
              </a:rPr>
              <a:t>student’s </a:t>
            </a:r>
            <a:r>
              <a:rPr lang="en-US" sz="1600" dirty="0">
                <a:solidFill>
                  <a:srgbClr val="1F224E"/>
                </a:solidFill>
                <a:latin typeface="Myriad Pro" charset="0"/>
                <a:ea typeface="Myriad Pro" charset="0"/>
                <a:cs typeface="Myriad Pro" charset="0"/>
              </a:rPr>
              <a:t>answer is read holistically and the SPaG marks are awarded on the whole answer.</a:t>
            </a:r>
            <a:endParaRPr lang="en-GB" sz="1600" dirty="0">
              <a:solidFill>
                <a:srgbClr val="1F224E"/>
              </a:solidFill>
              <a:latin typeface="Myriad Pro" charset="0"/>
              <a:ea typeface="Myriad Pro" charset="0"/>
              <a:cs typeface="Myriad Pro" charset="0"/>
            </a:endParaRPr>
          </a:p>
          <a:p>
            <a:endParaRPr lang="en-GB" sz="1600" dirty="0">
              <a:latin typeface="Myriad Pro"/>
            </a:endParaRPr>
          </a:p>
        </p:txBody>
      </p:sp>
      <p:pic>
        <p:nvPicPr>
          <p:cNvPr id="4" name="Picture 2" title="SPaG assessment gr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068960"/>
            <a:ext cx="6542386" cy="2869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0878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latin typeface="Myriad Pro"/>
              </a:rPr>
              <a:t>Quality of Extended Responses</a:t>
            </a:r>
          </a:p>
        </p:txBody>
      </p:sp>
      <p:sp>
        <p:nvSpPr>
          <p:cNvPr id="3" name="Content Placeholder 2"/>
          <p:cNvSpPr>
            <a:spLocks noGrp="1"/>
          </p:cNvSpPr>
          <p:nvPr>
            <p:ph idx="4294967295"/>
          </p:nvPr>
        </p:nvSpPr>
        <p:spPr>
          <a:xfrm>
            <a:off x="323528" y="1340768"/>
            <a:ext cx="8699500" cy="4454525"/>
          </a:xfrm>
        </p:spPr>
        <p:txBody>
          <a:bodyPr>
            <a:noAutofit/>
          </a:bodyPr>
          <a:lstStyle/>
          <a:p>
            <a:pPr marL="0" indent="0">
              <a:buNone/>
            </a:pPr>
            <a:r>
              <a:rPr lang="en-GB" sz="1200" dirty="0">
                <a:solidFill>
                  <a:srgbClr val="1F224E"/>
                </a:solidFill>
                <a:latin typeface="Myriad Pro" charset="0"/>
                <a:ea typeface="Myriad Pro" charset="0"/>
                <a:cs typeface="Myriad Pro" charset="0"/>
              </a:rPr>
              <a:t>‘Quality of extended response’ is assessed within each level for questions of 8 marks or above and is indicated by an </a:t>
            </a:r>
            <a:r>
              <a:rPr lang="en-GB" sz="1200" dirty="0" smtClean="0">
                <a:solidFill>
                  <a:srgbClr val="1F224E"/>
                </a:solidFill>
                <a:latin typeface="Myriad Pro" charset="0"/>
                <a:ea typeface="Myriad Pro" charset="0"/>
                <a:cs typeface="Myriad Pro" charset="0"/>
              </a:rPr>
              <a:t>asterisk </a:t>
            </a:r>
            <a:r>
              <a:rPr lang="en-GB" sz="1200" dirty="0">
                <a:solidFill>
                  <a:srgbClr val="1F224E"/>
                </a:solidFill>
                <a:latin typeface="Myriad Pro" charset="0"/>
                <a:ea typeface="Myriad Pro" charset="0"/>
                <a:cs typeface="Myriad Pro" charset="0"/>
              </a:rPr>
              <a:t>(*) beside the question. The following are the descriptors placed within the levels for 12 mark questions: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i="1" dirty="0">
                <a:solidFill>
                  <a:srgbClr val="1F224E"/>
                </a:solidFill>
                <a:latin typeface="Myriad Pro" charset="0"/>
                <a:ea typeface="Myriad Pro" charset="0"/>
                <a:cs typeface="Myriad Pro" charset="0"/>
              </a:rPr>
              <a:t>Level 4</a:t>
            </a:r>
          </a:p>
          <a:p>
            <a:pPr marL="0" indent="0">
              <a:buNone/>
            </a:pPr>
            <a:r>
              <a:rPr lang="en-US" sz="1200" i="1" dirty="0">
                <a:solidFill>
                  <a:srgbClr val="1F224E"/>
                </a:solidFill>
                <a:latin typeface="Myriad Pro" charset="0"/>
                <a:ea typeface="Myriad Pro" charset="0"/>
                <a:cs typeface="Myriad Pro" charset="0"/>
              </a:rPr>
              <a:t>There is a well-developed line of reasoning which is clear and logically structured. The information presented is relevant and substantiated.</a:t>
            </a:r>
          </a:p>
          <a:p>
            <a:pPr marL="0" indent="0">
              <a:buNone/>
            </a:pPr>
            <a:endParaRPr lang="en-GB" sz="1200" i="1" dirty="0">
              <a:solidFill>
                <a:srgbClr val="1F224E"/>
              </a:solidFill>
              <a:latin typeface="Myriad Pro" charset="0"/>
              <a:ea typeface="Myriad Pro" charset="0"/>
              <a:cs typeface="Myriad Pro" charset="0"/>
            </a:endParaRPr>
          </a:p>
          <a:p>
            <a:pPr marL="0" indent="0">
              <a:buNone/>
            </a:pPr>
            <a:r>
              <a:rPr lang="en-GB" sz="1200" i="1" dirty="0">
                <a:solidFill>
                  <a:srgbClr val="1F224E"/>
                </a:solidFill>
                <a:latin typeface="Myriad Pro" charset="0"/>
                <a:ea typeface="Myriad Pro" charset="0"/>
                <a:cs typeface="Myriad Pro" charset="0"/>
              </a:rPr>
              <a:t>Level 3</a:t>
            </a:r>
          </a:p>
          <a:p>
            <a:pPr marL="0" indent="0">
              <a:buNone/>
            </a:pPr>
            <a:r>
              <a:rPr lang="en-US" sz="1200" i="1" dirty="0">
                <a:solidFill>
                  <a:srgbClr val="1F224E"/>
                </a:solidFill>
                <a:latin typeface="Myriad Pro" charset="0"/>
                <a:ea typeface="Myriad Pro" charset="0"/>
                <a:cs typeface="Myriad Pro" charset="0"/>
              </a:rPr>
              <a:t>There is a line of reasoning presented with some structure. The information presented is in the most-part relevant and supported by some evidence.</a:t>
            </a:r>
            <a:endParaRPr lang="en-GB" sz="1200" i="1" dirty="0">
              <a:solidFill>
                <a:srgbClr val="1F224E"/>
              </a:solidFill>
              <a:latin typeface="Myriad Pro" charset="0"/>
              <a:ea typeface="Myriad Pro" charset="0"/>
              <a:cs typeface="Myriad Pro" charset="0"/>
            </a:endParaRPr>
          </a:p>
          <a:p>
            <a:pPr marL="0" indent="0">
              <a:buNone/>
            </a:pPr>
            <a:endParaRPr lang="en-US" sz="1200" i="1" dirty="0">
              <a:solidFill>
                <a:srgbClr val="1F224E"/>
              </a:solidFill>
              <a:latin typeface="Myriad Pro" charset="0"/>
              <a:ea typeface="Myriad Pro" charset="0"/>
              <a:cs typeface="Myriad Pro" charset="0"/>
            </a:endParaRPr>
          </a:p>
          <a:p>
            <a:pPr marL="0" indent="0">
              <a:buNone/>
            </a:pPr>
            <a:r>
              <a:rPr lang="en-US" sz="1200" i="1" dirty="0">
                <a:solidFill>
                  <a:srgbClr val="1F224E"/>
                </a:solidFill>
                <a:latin typeface="Myriad Pro" charset="0"/>
                <a:ea typeface="Myriad Pro" charset="0"/>
                <a:cs typeface="Myriad Pro" charset="0"/>
              </a:rPr>
              <a:t>Level 2</a:t>
            </a:r>
          </a:p>
          <a:p>
            <a:pPr marL="0" indent="0">
              <a:buNone/>
            </a:pPr>
            <a:r>
              <a:rPr lang="en-US" sz="1200" i="1" dirty="0">
                <a:solidFill>
                  <a:srgbClr val="1F224E"/>
                </a:solidFill>
                <a:latin typeface="Myriad Pro" charset="0"/>
                <a:ea typeface="Myriad Pro" charset="0"/>
                <a:cs typeface="Myriad Pro" charset="0"/>
              </a:rPr>
              <a:t>The information has some relevance and is presented with limited structure. The information is supported by limited evidence.</a:t>
            </a:r>
            <a:endParaRPr lang="en-GB" sz="1200" i="1" dirty="0">
              <a:solidFill>
                <a:srgbClr val="1F224E"/>
              </a:solidFill>
              <a:latin typeface="Myriad Pro" charset="0"/>
              <a:ea typeface="Myriad Pro" charset="0"/>
              <a:cs typeface="Myriad Pro" charset="0"/>
            </a:endParaRPr>
          </a:p>
          <a:p>
            <a:pPr marL="0" indent="0">
              <a:buNone/>
            </a:pPr>
            <a:endParaRPr lang="en-US" sz="1200" i="1" dirty="0">
              <a:solidFill>
                <a:srgbClr val="1F224E"/>
              </a:solidFill>
              <a:latin typeface="Myriad Pro" charset="0"/>
              <a:ea typeface="Myriad Pro" charset="0"/>
              <a:cs typeface="Myriad Pro" charset="0"/>
            </a:endParaRPr>
          </a:p>
          <a:p>
            <a:pPr marL="0" indent="0">
              <a:buNone/>
            </a:pPr>
            <a:r>
              <a:rPr lang="en-US" sz="1200" i="1" dirty="0">
                <a:solidFill>
                  <a:srgbClr val="1F224E"/>
                </a:solidFill>
                <a:latin typeface="Myriad Pro" charset="0"/>
                <a:ea typeface="Myriad Pro" charset="0"/>
                <a:cs typeface="Myriad Pro" charset="0"/>
              </a:rPr>
              <a:t>Level 1</a:t>
            </a:r>
          </a:p>
          <a:p>
            <a:pPr marL="0" indent="0">
              <a:buNone/>
            </a:pPr>
            <a:r>
              <a:rPr lang="en-US" sz="1200" i="1" dirty="0">
                <a:solidFill>
                  <a:srgbClr val="1F224E"/>
                </a:solidFill>
                <a:latin typeface="Myriad Pro" charset="0"/>
                <a:ea typeface="Myriad Pro" charset="0"/>
                <a:cs typeface="Myriad Pro" charset="0"/>
              </a:rPr>
              <a:t>The information is basic and communicated in an unstructured way. The information is supported by limited evidence and the relationship to the evidence may not be clear.</a:t>
            </a:r>
            <a:endParaRPr lang="en-GB" sz="1200" i="1" dirty="0">
              <a:solidFill>
                <a:srgbClr val="1F224E"/>
              </a:solidFill>
              <a:latin typeface="Myriad Pro" charset="0"/>
              <a:ea typeface="Myriad Pro" charset="0"/>
              <a:cs typeface="Myriad Pro" charset="0"/>
            </a:endParaRPr>
          </a:p>
          <a:p>
            <a:endParaRPr lang="en-US" sz="1200" i="1" dirty="0">
              <a:latin typeface="Myriad Pro"/>
            </a:endParaRPr>
          </a:p>
        </p:txBody>
      </p:sp>
      <p:sp>
        <p:nvSpPr>
          <p:cNvPr id="4" name="Rectangle 3"/>
          <p:cNvSpPr/>
          <p:nvPr/>
        </p:nvSpPr>
        <p:spPr>
          <a:xfrm>
            <a:off x="1331640" y="5085184"/>
            <a:ext cx="6192688" cy="646331"/>
          </a:xfrm>
          <a:prstGeom prst="rect">
            <a:avLst/>
          </a:prstGeom>
          <a:ln>
            <a:solidFill>
              <a:schemeClr val="tx1"/>
            </a:solidFill>
          </a:ln>
        </p:spPr>
        <p:txBody>
          <a:bodyPr wrap="square">
            <a:spAutoFit/>
          </a:bodyPr>
          <a:lstStyle/>
          <a:p>
            <a:pPr>
              <a:spcBef>
                <a:spcPct val="20000"/>
              </a:spcBef>
            </a:pPr>
            <a:r>
              <a:rPr lang="en-GB" sz="1200" dirty="0">
                <a:solidFill>
                  <a:srgbClr val="1F224E"/>
                </a:solidFill>
                <a:latin typeface="Myriad Pro" charset="0"/>
                <a:ea typeface="Myriad Pro" charset="0"/>
                <a:cs typeface="Myriad Pro" charset="0"/>
              </a:rPr>
              <a:t>The way that a student has structured their response would need to be considered when you are deciding which level to place the student in – but the quality of the geographical content within the answer should always be the most important consideration.</a:t>
            </a:r>
          </a:p>
        </p:txBody>
      </p:sp>
    </p:spTree>
    <p:extLst>
      <p:ext uri="{BB962C8B-B14F-4D97-AF65-F5344CB8AC3E}">
        <p14:creationId xmlns:p14="http://schemas.microsoft.com/office/powerpoint/2010/main" val="4038553888"/>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2151</TotalTime>
  <Words>6456</Words>
  <Application>Microsoft Office PowerPoint</Application>
  <PresentationFormat>On-screen Show (4:3)</PresentationFormat>
  <Paragraphs>467</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1_Custom Design</vt:lpstr>
      <vt:lpstr>Geography A</vt:lpstr>
      <vt:lpstr>Guide to the SAMs</vt:lpstr>
      <vt:lpstr>J383/02 The World Around Us</vt:lpstr>
      <vt:lpstr>How will The World Around Us be assessed?</vt:lpstr>
      <vt:lpstr>PowerPoint Presentation</vt:lpstr>
      <vt:lpstr>The World Around Us</vt:lpstr>
      <vt:lpstr>Other things to know about the assessment…</vt:lpstr>
      <vt:lpstr>SPaG</vt:lpstr>
      <vt:lpstr>Quality of Extended Responses</vt:lpstr>
      <vt:lpstr>Level of Response Questions Marking Guidance</vt:lpstr>
      <vt:lpstr>Level of Response Question Mark Scheme</vt:lpstr>
      <vt:lpstr>Assessment Objectives</vt:lpstr>
      <vt:lpstr>The 4 Assessment Objectives (AOs)</vt:lpstr>
      <vt:lpstr>AO1 - Knowledge</vt:lpstr>
      <vt:lpstr>AO1 command words</vt:lpstr>
      <vt:lpstr>AO2 - Understanding</vt:lpstr>
      <vt:lpstr>AO2 command words</vt:lpstr>
      <vt:lpstr>AO3 - Application</vt:lpstr>
      <vt:lpstr>AO3 command words</vt:lpstr>
      <vt:lpstr>AO4 - Skills</vt:lpstr>
      <vt:lpstr>AO4 command words</vt:lpstr>
      <vt:lpstr>PowerPoint Presentation</vt:lpstr>
      <vt:lpstr>PowerPoint Presentation</vt:lpstr>
      <vt:lpstr>Question 1(a)(ii) – 1 mark</vt:lpstr>
      <vt:lpstr>Question 1(b) – 3 marks</vt:lpstr>
      <vt:lpstr>Question 1(c) – 1 mark</vt:lpstr>
      <vt:lpstr>Question 1(d) – 4 marks</vt:lpstr>
      <vt:lpstr>Question 1(e)* – 8 marks</vt:lpstr>
      <vt:lpstr>Question 1(e)* – The mark scheme</vt:lpstr>
      <vt:lpstr>Question 1(e)* – The mark scheme</vt:lpstr>
      <vt:lpstr>Question 2(a)(i) – 1 mark</vt:lpstr>
      <vt:lpstr>PowerPoint Presentation</vt:lpstr>
      <vt:lpstr>Question 2(a)(ii)– The mark scheme examples</vt:lpstr>
      <vt:lpstr>Question 2(b)(i) – 1 marks</vt:lpstr>
      <vt:lpstr>Question 2(b)(ii) – 4 marks</vt:lpstr>
      <vt:lpstr>Question 2(c)* – 12 marks (+3 SPaG)</vt:lpstr>
      <vt:lpstr>Question 2(c)* – The mark scheme</vt:lpstr>
      <vt:lpstr>Question 2(c)* – The mark scheme</vt:lpstr>
      <vt:lpstr>Question 3(a) – 1 mark</vt:lpstr>
      <vt:lpstr>Question 3(b) – 4 marks</vt:lpstr>
      <vt:lpstr>Question 3(c) – 2 mark</vt:lpstr>
      <vt:lpstr>Question 3(d) – 1 mark</vt:lpstr>
      <vt:lpstr>Question 3(e) – 3 marks</vt:lpstr>
      <vt:lpstr>Question 3(f) – 6 marks</vt:lpstr>
      <vt:lpstr>Question 3(f) – The mark scheme</vt:lpstr>
      <vt:lpstr>Question 3(f) – Indicative Content</vt:lpstr>
      <vt:lpstr>Question 3(f) – Well-developed?  Developed? Simple?</vt:lpstr>
      <vt:lpstr>PowerPoint Presentation</vt:lpstr>
    </vt:vector>
  </TitlesOfParts>
  <Company>Cambridge Assessment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(9-1) Geography A Guide to the SAMs - Component 02 The World Around Us</dc:title>
  <dc:creator>OCR</dc:creator>
  <cp:keywords>GCSE (9-1); Geography; A; Guide; to; SAMs; Component: 02; The; World; Around; Us</cp:keywords>
  <cp:lastModifiedBy>Rachel Davis</cp:lastModifiedBy>
  <cp:revision>169</cp:revision>
  <dcterms:created xsi:type="dcterms:W3CDTF">2015-10-07T12:54:48Z</dcterms:created>
  <dcterms:modified xsi:type="dcterms:W3CDTF">2017-01-05T15:11:45Z</dcterms:modified>
</cp:coreProperties>
</file>