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18"/>
  </p:notesMasterIdLst>
  <p:sldIdLst>
    <p:sldId id="265" r:id="rId6"/>
    <p:sldId id="281" r:id="rId7"/>
    <p:sldId id="263" r:id="rId8"/>
    <p:sldId id="262" r:id="rId9"/>
    <p:sldId id="275" r:id="rId10"/>
    <p:sldId id="276" r:id="rId11"/>
    <p:sldId id="278" r:id="rId12"/>
    <p:sldId id="277" r:id="rId13"/>
    <p:sldId id="279" r:id="rId14"/>
    <p:sldId id="280" r:id="rId15"/>
    <p:sldId id="270" r:id="rId16"/>
    <p:sldId id="268" r:id="rId17"/>
  </p:sldIdLst>
  <p:sldSz cx="9144000" cy="6858000" type="screen4x3"/>
  <p:notesSz cx="6794500" cy="9929813"/>
  <p:embeddedFontLst>
    <p:embeddedFont>
      <p:font typeface="Calibri" panose="020F0502020204030204" pitchFamily="34" charset="0"/>
      <p:regular r:id="rId19"/>
      <p:bold r:id="rId20"/>
      <p:italic r:id="rId21"/>
      <p:boldItalic r:id="rId22"/>
    </p:embeddedFont>
    <p:embeddedFont>
      <p:font typeface="ＭＳ Ｐゴシック" panose="020B0600070205080204" pitchFamily="34" charset="-128"/>
      <p:regular r:id="rId23"/>
    </p:embeddedFont>
    <p:embeddedFont>
      <p:font typeface="Gotham Rounded Book" pitchFamily="50" charset="0"/>
      <p:regular r:id="rId24"/>
      <p:italic r:id="rId25"/>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5pPr>
    <a:lvl6pPr marL="2286000" algn="l" defTabSz="914400" rtl="0" eaLnBrk="1" latinLnBrk="0" hangingPunct="1">
      <a:defRPr kern="1200">
        <a:solidFill>
          <a:schemeClr val="tx1"/>
        </a:solidFill>
        <a:latin typeface="Calibri" pitchFamily="34" charset="0"/>
        <a:ea typeface="ＭＳ Ｐゴシック" pitchFamily="1" charset="-128"/>
        <a:cs typeface="+mn-cs"/>
      </a:defRPr>
    </a:lvl6pPr>
    <a:lvl7pPr marL="2743200" algn="l" defTabSz="914400" rtl="0" eaLnBrk="1" latinLnBrk="0" hangingPunct="1">
      <a:defRPr kern="1200">
        <a:solidFill>
          <a:schemeClr val="tx1"/>
        </a:solidFill>
        <a:latin typeface="Calibri" pitchFamily="34" charset="0"/>
        <a:ea typeface="ＭＳ Ｐゴシック" pitchFamily="1" charset="-128"/>
        <a:cs typeface="+mn-cs"/>
      </a:defRPr>
    </a:lvl7pPr>
    <a:lvl8pPr marL="3200400" algn="l" defTabSz="914400" rtl="0" eaLnBrk="1" latinLnBrk="0" hangingPunct="1">
      <a:defRPr kern="1200">
        <a:solidFill>
          <a:schemeClr val="tx1"/>
        </a:solidFill>
        <a:latin typeface="Calibri" pitchFamily="34" charset="0"/>
        <a:ea typeface="ＭＳ Ｐゴシック" pitchFamily="1" charset="-128"/>
        <a:cs typeface="+mn-cs"/>
      </a:defRPr>
    </a:lvl8pPr>
    <a:lvl9pPr marL="3657600" algn="l" defTabSz="914400" rtl="0" eaLnBrk="1" latinLnBrk="0" hangingPunct="1">
      <a:defRPr kern="1200">
        <a:solidFill>
          <a:schemeClr val="tx1"/>
        </a:solidFill>
        <a:latin typeface="Calibri" pitchFamily="34" charset="0"/>
        <a:ea typeface="ＭＳ Ｐゴシック" pitchFamily="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3C06"/>
    <a:srgbClr val="E75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3888" autoAdjust="0"/>
  </p:normalViewPr>
  <p:slideViewPr>
    <p:cSldViewPr snapToGrid="0" snapToObjects="1">
      <p:cViewPr varScale="1">
        <p:scale>
          <a:sx n="101" d="100"/>
          <a:sy n="101" d="100"/>
        </p:scale>
        <p:origin x="126" y="4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font" Target="fonts/font1.fntdata"/><Relationship Id="rId27" Type="http://schemas.openxmlformats.org/officeDocument/2006/relationships/viewProps" Target="viewProps.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4283" cy="49649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8645" y="1"/>
            <a:ext cx="2944283" cy="496490"/>
          </a:xfrm>
          <a:prstGeom prst="rect">
            <a:avLst/>
          </a:prstGeom>
        </p:spPr>
        <p:txBody>
          <a:bodyPr vert="horz" lIns="91440" tIns="45720" rIns="91440" bIns="45720" rtlCol="0"/>
          <a:lstStyle>
            <a:lvl1pPr algn="r">
              <a:defRPr sz="1200"/>
            </a:lvl1pPr>
          </a:lstStyle>
          <a:p>
            <a:fld id="{AB64709F-7B92-4904-980E-C27FFADFC1BF}" type="datetimeFigureOut">
              <a:rPr lang="en-GB" smtClean="0"/>
              <a:t>26/11/2018</a:t>
            </a:fld>
            <a:endParaRPr lang="en-GB"/>
          </a:p>
        </p:txBody>
      </p:sp>
      <p:sp>
        <p:nvSpPr>
          <p:cNvPr id="4" name="Slide Image Placeholder 3"/>
          <p:cNvSpPr>
            <a:spLocks noGrp="1" noRot="1" noChangeAspect="1"/>
          </p:cNvSpPr>
          <p:nvPr>
            <p:ph type="sldImg" idx="2"/>
          </p:nvPr>
        </p:nvSpPr>
        <p:spPr>
          <a:xfrm>
            <a:off x="915988"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16662"/>
            <a:ext cx="5435600" cy="4468416"/>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431600"/>
            <a:ext cx="2944283" cy="4964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8645" y="9431600"/>
            <a:ext cx="2944283" cy="496490"/>
          </a:xfrm>
          <a:prstGeom prst="rect">
            <a:avLst/>
          </a:prstGeom>
        </p:spPr>
        <p:txBody>
          <a:bodyPr vert="horz" lIns="91440" tIns="45720" rIns="91440" bIns="45720" rtlCol="0" anchor="b"/>
          <a:lstStyle>
            <a:lvl1pPr algn="r">
              <a:defRPr sz="1200"/>
            </a:lvl1pPr>
          </a:lstStyle>
          <a:p>
            <a:fld id="{24E7319E-213C-4920-A16F-A5F14520856B}" type="slidenum">
              <a:rPr lang="en-GB" smtClean="0"/>
              <a:t>‹#›</a:t>
            </a:fld>
            <a:endParaRPr lang="en-GB"/>
          </a:p>
        </p:txBody>
      </p:sp>
    </p:spTree>
    <p:extLst>
      <p:ext uri="{BB962C8B-B14F-4D97-AF65-F5344CB8AC3E}">
        <p14:creationId xmlns:p14="http://schemas.microsoft.com/office/powerpoint/2010/main" val="278277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BF64F25-C7F6-4E11-8B8C-CCA7BD6D9214}" type="slidenum">
              <a:rPr lang="en-GB" smtClean="0"/>
              <a:pPr/>
              <a:t>1</a:t>
            </a:fld>
            <a:endParaRPr lang="en-GB"/>
          </a:p>
        </p:txBody>
      </p:sp>
    </p:spTree>
    <p:extLst>
      <p:ext uri="{BB962C8B-B14F-4D97-AF65-F5344CB8AC3E}">
        <p14:creationId xmlns:p14="http://schemas.microsoft.com/office/powerpoint/2010/main" val="2472485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BF64F25-C7F6-4E11-8B8C-CCA7BD6D9214}" type="slidenum">
              <a:rPr lang="en-GB" smtClean="0"/>
              <a:pPr/>
              <a:t>12</a:t>
            </a:fld>
            <a:endParaRPr lang="en-GB"/>
          </a:p>
        </p:txBody>
      </p:sp>
    </p:spTree>
    <p:extLst>
      <p:ext uri="{BB962C8B-B14F-4D97-AF65-F5344CB8AC3E}">
        <p14:creationId xmlns:p14="http://schemas.microsoft.com/office/powerpoint/2010/main" val="24724851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p:blipFill>
        <p:spPr>
          <a:xfrm>
            <a:off x="5425200" y="3048000"/>
            <a:ext cx="3261600" cy="2805414"/>
          </a:xfrm>
          <a:prstGeom prst="rect">
            <a:avLst/>
          </a:prstGeom>
        </p:spPr>
      </p:pic>
      <p:sp>
        <p:nvSpPr>
          <p:cNvPr id="7" name="Text Placeholder 17"/>
          <p:cNvSpPr>
            <a:spLocks noGrp="1"/>
          </p:cNvSpPr>
          <p:nvPr>
            <p:ph type="body" sz="quarter" idx="15" hasCustomPrompt="1"/>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baseline="30000" dirty="0" err="1" smtClean="0">
                <a:solidFill>
                  <a:srgbClr val="5A5A59"/>
                </a:solidFill>
                <a:latin typeface="Bliss-Light"/>
                <a:cs typeface="Bliss-Light"/>
              </a:rPr>
              <a:t>Invellab</a:t>
            </a:r>
            <a:r>
              <a:rPr lang="en-GB" baseline="30000" dirty="0" smtClean="0">
                <a:solidFill>
                  <a:srgbClr val="5A5A59"/>
                </a:solidFill>
                <a:latin typeface="Bliss-Light"/>
                <a:cs typeface="Bliss-Light"/>
              </a:rPr>
              <a:t> id </a:t>
            </a:r>
            <a:r>
              <a:rPr lang="en-GB" baseline="30000" dirty="0" err="1" smtClean="0">
                <a:solidFill>
                  <a:srgbClr val="5A5A59"/>
                </a:solidFill>
                <a:latin typeface="Bliss-Light"/>
                <a:cs typeface="Bliss-Light"/>
              </a:rPr>
              <a:t>quiberumqui</a:t>
            </a:r>
            <a:r>
              <a:rPr lang="en-GB" baseline="30000" dirty="0" smtClean="0">
                <a:solidFill>
                  <a:srgbClr val="5A5A59"/>
                </a:solidFill>
                <a:latin typeface="Bliss-Light"/>
                <a:cs typeface="Bliss-Light"/>
              </a:rPr>
              <a:t> non </a:t>
            </a:r>
            <a:r>
              <a:rPr lang="en-GB" baseline="30000" dirty="0" err="1" smtClean="0">
                <a:solidFill>
                  <a:srgbClr val="5A5A59"/>
                </a:solidFill>
                <a:latin typeface="Bliss-Light"/>
                <a:cs typeface="Bliss-Light"/>
              </a:rPr>
              <a:t>rerovit</a:t>
            </a:r>
            <a:r>
              <a:rPr lang="en-GB" baseline="30000" dirty="0" smtClean="0">
                <a:solidFill>
                  <a:srgbClr val="5A5A59"/>
                </a:solidFill>
                <a:latin typeface="Bliss-Light"/>
                <a:cs typeface="Bliss-Light"/>
              </a:rPr>
              <a:t> era </a:t>
            </a:r>
            <a:r>
              <a:rPr lang="en-GB" baseline="30000" dirty="0" err="1" smtClean="0">
                <a:solidFill>
                  <a:srgbClr val="5A5A59"/>
                </a:solidFill>
                <a:latin typeface="Bliss-Light"/>
                <a:cs typeface="Bliss-Light"/>
              </a:rPr>
              <a:t>consequunt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accabor</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epelicabo</a:t>
            </a:r>
            <a:r>
              <a:rPr lang="en-GB" baseline="30000" dirty="0" smtClean="0">
                <a:solidFill>
                  <a:srgbClr val="5A5A59"/>
                </a:solidFill>
                <a:latin typeface="Bliss-Light"/>
                <a:cs typeface="Bliss-Light"/>
              </a:rPr>
              <a:t>. Nam, id ex </a:t>
            </a:r>
            <a:r>
              <a:rPr lang="en-GB" baseline="30000" dirty="0" err="1" smtClean="0">
                <a:solidFill>
                  <a:srgbClr val="5A5A59"/>
                </a:solidFill>
                <a:latin typeface="Bliss-Light"/>
                <a:cs typeface="Bliss-Light"/>
              </a:rPr>
              <a:t>enis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alis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doluptas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sunt</a:t>
            </a:r>
            <a:r>
              <a:rPr lang="en-GB" baseline="30000" dirty="0" smtClean="0">
                <a:solidFill>
                  <a:srgbClr val="5A5A59"/>
                </a:solidFill>
                <a:latin typeface="Bliss-Light"/>
                <a:cs typeface="Bliss-Light"/>
              </a:rPr>
              <a:t> pa non </a:t>
            </a:r>
            <a:r>
              <a:rPr lang="en-GB" baseline="30000" dirty="0" err="1" smtClean="0">
                <a:solidFill>
                  <a:srgbClr val="5A5A59"/>
                </a:solidFill>
                <a:latin typeface="Bliss-Light"/>
                <a:cs typeface="Bliss-Light"/>
              </a:rPr>
              <a:t>plaudam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rateseque</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oditibusae</a:t>
            </a:r>
            <a:r>
              <a:rPr lang="en-GB" baseline="30000" dirty="0" smtClean="0">
                <a:solidFill>
                  <a:srgbClr val="5A5A59"/>
                </a:solidFill>
                <a:latin typeface="Bliss-Light"/>
                <a:cs typeface="Bliss-Light"/>
              </a:rPr>
              <a:t> is </a:t>
            </a:r>
            <a:r>
              <a:rPr lang="en-GB" baseline="30000" dirty="0" err="1" smtClean="0">
                <a:solidFill>
                  <a:srgbClr val="5A5A59"/>
                </a:solidFill>
                <a:latin typeface="Bliss-Light"/>
                <a:cs typeface="Bliss-Light"/>
              </a:rPr>
              <a:t>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eturem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ea</a:t>
            </a:r>
            <a:r>
              <a:rPr lang="en-GB" baseline="30000" dirty="0" smtClean="0">
                <a:solidFill>
                  <a:srgbClr val="5A5A59"/>
                </a:solidFill>
                <a:latin typeface="Bliss-Light"/>
                <a:cs typeface="Bliss-Light"/>
              </a:rPr>
              <a:t> dent </a:t>
            </a:r>
            <a:r>
              <a:rPr lang="en-GB" baseline="30000" dirty="0" err="1" smtClean="0">
                <a:solidFill>
                  <a:srgbClr val="5A5A59"/>
                </a:solidFill>
                <a:latin typeface="Bliss-Light"/>
                <a:cs typeface="Bliss-Light"/>
              </a:rPr>
              <a:t>est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esed</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modis</a:t>
            </a:r>
            <a:r>
              <a:rPr lang="en-GB" baseline="30000" dirty="0" smtClean="0">
                <a:solidFill>
                  <a:srgbClr val="5A5A59"/>
                </a:solidFill>
                <a:latin typeface="Bliss-Light"/>
                <a:cs typeface="Bliss-Light"/>
              </a:rPr>
              <a:t> quam, quam, id </a:t>
            </a:r>
            <a:r>
              <a:rPr lang="en-GB" baseline="30000" dirty="0" err="1" smtClean="0">
                <a:solidFill>
                  <a:srgbClr val="5A5A59"/>
                </a:solidFill>
                <a:latin typeface="Bliss-Light"/>
                <a:cs typeface="Bliss-Light"/>
              </a:rPr>
              <a:t>modit</a:t>
            </a:r>
            <a:r>
              <a:rPr lang="en-GB" baseline="30000" dirty="0" smtClean="0">
                <a:solidFill>
                  <a:srgbClr val="5A5A59"/>
                </a:solidFill>
                <a:latin typeface="Bliss-Light"/>
                <a:cs typeface="Bliss-Light"/>
              </a:rPr>
              <a:t> mi, </a:t>
            </a:r>
            <a:r>
              <a:rPr lang="en-GB" baseline="30000" dirty="0" err="1" smtClean="0">
                <a:solidFill>
                  <a:srgbClr val="5A5A59"/>
                </a:solidFill>
                <a:latin typeface="Bliss-Light"/>
                <a:cs typeface="Bliss-Light"/>
              </a:rPr>
              <a:t>omnit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accusci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magnatur</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solum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int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ullandi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oreium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eos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que</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veligenim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reperatio</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doluptatem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voluptam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comnim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fugitat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iorecup</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tincti</a:t>
            </a:r>
            <a:r>
              <a:rPr lang="en-GB" baseline="30000" dirty="0" smtClean="0">
                <a:solidFill>
                  <a:srgbClr val="5A5A59"/>
                </a:solidFill>
                <a:latin typeface="Bliss-Light"/>
                <a:cs typeface="Bliss-Light"/>
              </a:rPr>
              <a:t>. </a:t>
            </a:r>
          </a:p>
          <a:p>
            <a:pPr lvl="0"/>
            <a:endParaRPr lang="en-GB" dirty="0"/>
          </a:p>
        </p:txBody>
      </p:sp>
      <p:sp>
        <p:nvSpPr>
          <p:cNvPr id="10"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extLst>
      <p:ext uri="{BB962C8B-B14F-4D97-AF65-F5344CB8AC3E}">
        <p14:creationId xmlns:p14="http://schemas.microsoft.com/office/powerpoint/2010/main" val="1245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
        <p:nvSpPr>
          <p:cNvPr id="7" name="Text Placeholder 6"/>
          <p:cNvSpPr>
            <a:spLocks noGrp="1"/>
          </p:cNvSpPr>
          <p:nvPr>
            <p:ph type="body" sz="quarter" idx="17"/>
          </p:nvPr>
        </p:nvSpPr>
        <p:spPr>
          <a:xfrm>
            <a:off x="487363" y="3098800"/>
            <a:ext cx="3868737" cy="33067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smtClean="0"/>
              <a:t>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Table 5"/>
          <p:cNvGraphicFramePr>
            <a:graphicFrameLocks noGrp="1"/>
          </p:cNvGraphicFramePr>
          <p:nvPr userDrawn="1">
            <p:extLst>
              <p:ext uri="{D42A27DB-BD31-4B8C-83A1-F6EECF244321}">
                <p14:modId xmlns:p14="http://schemas.microsoft.com/office/powerpoint/2010/main" val="2155625936"/>
              </p:ext>
            </p:extLst>
          </p:nvPr>
        </p:nvGraphicFramePr>
        <p:xfrm>
          <a:off x="554736" y="3238500"/>
          <a:ext cx="6569964" cy="2935326"/>
        </p:xfrm>
        <a:graphic>
          <a:graphicData uri="http://schemas.openxmlformats.org/drawingml/2006/table">
            <a:tbl>
              <a:tblPr firstRow="1" bandRow="1"/>
              <a:tblGrid>
                <a:gridCol w="3284982">
                  <a:extLst>
                    <a:ext uri="{9D8B030D-6E8A-4147-A177-3AD203B41FA5}">
                      <a16:colId xmlns:a16="http://schemas.microsoft.com/office/drawing/2014/main" val="20000"/>
                    </a:ext>
                  </a:extLst>
                </a:gridCol>
                <a:gridCol w="3284982">
                  <a:extLst>
                    <a:ext uri="{9D8B030D-6E8A-4147-A177-3AD203B41FA5}">
                      <a16:colId xmlns:a16="http://schemas.microsoft.com/office/drawing/2014/main" val="20001"/>
                    </a:ext>
                  </a:extLst>
                </a:gridCol>
              </a:tblGrid>
              <a:tr h="564486">
                <a:tc gridSpan="2">
                  <a:txBody>
                    <a:bodyPr/>
                    <a:lstStyle/>
                    <a:p>
                      <a:pPr>
                        <a:lnSpc>
                          <a:spcPct val="115000"/>
                        </a:lnSpc>
                        <a:spcAft>
                          <a:spcPts val="0"/>
                        </a:spcAft>
                      </a:pPr>
                      <a:r>
                        <a:rPr lang="en-GB" sz="1600" b="1" kern="1200" dirty="0" err="1" smtClean="0">
                          <a:solidFill>
                            <a:srgbClr val="FFFFFF"/>
                          </a:solidFill>
                          <a:effectLst/>
                          <a:latin typeface="Bliss-Light"/>
                          <a:ea typeface="Times New Roman"/>
                          <a:cs typeface="Arial"/>
                        </a:rPr>
                        <a:t>Pennawd</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ar</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gyfer</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tabl</a:t>
                      </a:r>
                      <a:r>
                        <a:rPr lang="en-GB" sz="1600" b="1" kern="1200" baseline="0" dirty="0" smtClean="0">
                          <a:solidFill>
                            <a:srgbClr val="FFFFFF"/>
                          </a:solidFill>
                          <a:effectLst/>
                          <a:latin typeface="Bliss-Light"/>
                          <a:ea typeface="Times New Roman"/>
                          <a:cs typeface="Arial"/>
                        </a:rPr>
                        <a:t> | </a:t>
                      </a:r>
                      <a:r>
                        <a:rPr lang="en-GB" sz="1600" b="1" kern="1200" dirty="0" smtClean="0">
                          <a:solidFill>
                            <a:srgbClr val="FFFFFF"/>
                          </a:solidFill>
                          <a:effectLst/>
                          <a:latin typeface="Bliss-Light"/>
                          <a:ea typeface="Times New Roman"/>
                          <a:cs typeface="Arial"/>
                        </a:rPr>
                        <a:t>Table </a:t>
                      </a:r>
                      <a:r>
                        <a:rPr lang="en-GB" sz="1600" b="1" kern="1200" dirty="0">
                          <a:solidFill>
                            <a:srgbClr val="FFFFFF"/>
                          </a:solidFill>
                          <a:effectLst/>
                          <a:latin typeface="Bliss-Light"/>
                          <a:ea typeface="Times New Roman"/>
                          <a:cs typeface="Arial"/>
                        </a:rPr>
                        <a:t>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extLst>
                  <a:ext uri="{0D108BD9-81ED-4DB2-BD59-A6C34878D82A}">
                    <a16:rowId xmlns:a16="http://schemas.microsoft.com/office/drawing/2014/main" val="10000"/>
                  </a:ext>
                </a:extLst>
              </a:tr>
              <a:tr h="635775">
                <a:tc>
                  <a:txBody>
                    <a:bodyPr/>
                    <a:lstStyle/>
                    <a:p>
                      <a:pPr>
                        <a:lnSpc>
                          <a:spcPct val="115000"/>
                        </a:lnSpc>
                        <a:spcAft>
                          <a:spcPts val="0"/>
                        </a:spcAft>
                      </a:pPr>
                      <a:r>
                        <a:rPr lang="en-US"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Calibri"/>
                          <a:cs typeface="Arial"/>
                        </a:rPr>
                        <a:t>This</a:t>
                      </a:r>
                      <a:r>
                        <a:rPr lang="en-US" sz="1400" kern="1200" baseline="0" dirty="0" smtClean="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78355">
                <a:tc>
                  <a:txBody>
                    <a:bodyPr/>
                    <a:lstStyle/>
                    <a:p>
                      <a:pPr>
                        <a:lnSpc>
                          <a:spcPct val="115000"/>
                        </a:lnSpc>
                        <a:spcAft>
                          <a:spcPts val="0"/>
                        </a:spcAft>
                      </a:pPr>
                      <a:r>
                        <a:rPr lang="en-US"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78355">
                <a:tc>
                  <a:txBody>
                    <a:bodyPr/>
                    <a:lstStyle/>
                    <a:p>
                      <a:pPr>
                        <a:lnSpc>
                          <a:spcPct val="115000"/>
                        </a:lnSpc>
                        <a:spcAft>
                          <a:spcPts val="0"/>
                        </a:spcAft>
                      </a:pPr>
                      <a:r>
                        <a:rPr lang="en-GB"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78355">
                <a:tc>
                  <a:txBody>
                    <a:bodyPr/>
                    <a:lstStyle/>
                    <a:p>
                      <a:pPr>
                        <a:lnSpc>
                          <a:spcPct val="115000"/>
                        </a:lnSpc>
                        <a:spcAft>
                          <a:spcPts val="0"/>
                        </a:spcAft>
                      </a:pPr>
                      <a:r>
                        <a:rPr lang="en-GB"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4"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20939B21-3098-4B97-BDC4-7DCDB44F921F}" type="datetimeFigureOut">
              <a:rPr lang="en-GB"/>
              <a:pPr/>
              <a:t>26/11/2018</a:t>
            </a:fld>
            <a:endParaRPr lang="en-GB"/>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784012CD-55BA-40C8-93AF-4E9A6F52F330}" type="slidenum">
              <a:rPr lang="en-GB"/>
              <a:pPr/>
              <a:t>‹#›</a:t>
            </a:fld>
            <a:endParaRPr lang="en-GB"/>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hasCustomPrompt="1"/>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marL="0" marR="0" lvl="0" indent="0" algn="l" defTabSz="457200" rtl="0" eaLnBrk="1" fontAlgn="base" latinLnBrk="0" hangingPunct="1">
              <a:lnSpc>
                <a:spcPct val="80000"/>
              </a:lnSpc>
              <a:spcBef>
                <a:spcPct val="0"/>
              </a:spcBef>
              <a:spcAft>
                <a:spcPct val="0"/>
              </a:spcAft>
              <a:buClrTx/>
              <a:buSzTx/>
              <a:buFontTx/>
              <a:buNone/>
              <a:tabLst/>
              <a:defRPr/>
            </a:pPr>
            <a:r>
              <a:rPr kumimoji="0" lang="en-US" sz="4400" b="0" i="0" u="none" strike="noStrike" kern="1100" cap="none" spc="-30" normalizeH="0" baseline="0" noProof="0" dirty="0" smtClean="0">
                <a:ln>
                  <a:noFill/>
                </a:ln>
                <a:solidFill>
                  <a:prstClr val="white"/>
                </a:solidFill>
                <a:effectLst/>
                <a:uLnTx/>
                <a:uFillTx/>
                <a:latin typeface="Gotham Rounded Book"/>
                <a:ea typeface="ＭＳ Ｐゴシック" pitchFamily="1" charset="-128"/>
                <a:cs typeface="Gotham Rounded Book"/>
              </a:rPr>
              <a:t>TEITL | TITLE</a:t>
            </a:r>
          </a:p>
          <a:p>
            <a:pPr marL="0" marR="0" lvl="0" indent="0" algn="l" defTabSz="457200" rtl="0" eaLnBrk="1" fontAlgn="base" latinLnBrk="0" hangingPunct="1">
              <a:lnSpc>
                <a:spcPct val="80000"/>
              </a:lnSpc>
              <a:spcBef>
                <a:spcPct val="0"/>
              </a:spcBef>
              <a:spcAft>
                <a:spcPts val="1200"/>
              </a:spcAft>
              <a:buClrTx/>
              <a:buSzTx/>
              <a:buFontTx/>
              <a:buNone/>
              <a:tabLst/>
              <a:defRPr/>
            </a:pPr>
            <a:r>
              <a:rPr kumimoji="0" lang="en-US" sz="4400" b="0" i="0" u="none" strike="noStrike" kern="1100" cap="none" spc="-30" normalizeH="0" baseline="0" noProof="0" dirty="0" smtClean="0">
                <a:ln>
                  <a:noFill/>
                </a:ln>
                <a:solidFill>
                  <a:prstClr val="white"/>
                </a:solidFill>
                <a:effectLst/>
                <a:uLnTx/>
                <a:uFillTx/>
                <a:latin typeface="Gotham Rounded Book"/>
                <a:ea typeface="ＭＳ Ｐゴシック" pitchFamily="1" charset="-128"/>
                <a:cs typeface="Gotham Rounded Book"/>
              </a:rPr>
              <a:t>[GORFFENNAF | JULY 2014]</a:t>
            </a:r>
            <a:endPar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Placeholder 1"/>
          <p:cNvSpPr>
            <a:spLocks noGrp="1"/>
          </p:cNvSpPr>
          <p:nvPr>
            <p:ph type="title"/>
          </p:nvPr>
        </p:nvSpPr>
        <p:spPr>
          <a:xfrm>
            <a:off x="453084" y="1425576"/>
            <a:ext cx="8229600" cy="1143000"/>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9" name="Text Placeholder 2"/>
          <p:cNvSpPr>
            <a:spLocks noGrp="1"/>
          </p:cNvSpPr>
          <p:nvPr>
            <p:ph type="body" idx="1"/>
          </p:nvPr>
        </p:nvSpPr>
        <p:spPr>
          <a:xfrm>
            <a:off x="457200" y="2984501"/>
            <a:ext cx="8229600" cy="2781300"/>
          </a:xfrm>
          <a:prstGeom prst="rect">
            <a:avLst/>
          </a:prstGeom>
        </p:spPr>
        <p:txBody>
          <a:bodyPr vert="horz" lIns="91440" tIns="45720" rIns="91440" bIns="45720" rtlCol="0">
            <a:normAutofit/>
          </a:bodyPr>
          <a:lstStyle/>
          <a:p>
            <a:pPr lvl="0"/>
            <a:r>
              <a:rPr lang="en-US" dirty="0" smtClean="0"/>
              <a:t>Click to edit Master text styles</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2" r:id="rId3"/>
    <p:sldLayoutId id="2147483653" r:id="rId4"/>
    <p:sldLayoutId id="2147483654" r:id="rId5"/>
    <p:sldLayoutId id="2147483655" r:id="rId6"/>
  </p:sldLayoutIdLst>
  <p:txStyles>
    <p:title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www.wjec.co.uk/qualifications/humanities/humanities-entry-pathways/" TargetMode="External"/><Relationship Id="rId2" Type="http://schemas.openxmlformats.org/officeDocument/2006/relationships/image" Target="../media/image5.jpeg"/><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hyperlink" Target="http://oer.wjec.co.uk/" TargetMode="External"/><Relationship Id="rId4" Type="http://schemas.openxmlformats.org/officeDocument/2006/relationships/hyperlink" Target="http://resources.wjec.co.uk/"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hyperlink" Target="mailto:EntryPathwaysHumanities@wjec.co.uk"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78738" y="1098550"/>
            <a:ext cx="8107615" cy="1175706"/>
          </a:xfrm>
          <a:prstGeom prst="rect">
            <a:avLst/>
          </a:prstGeom>
          <a:noFill/>
        </p:spPr>
        <p:txBody>
          <a:bodyPr wrap="square" rtlCol="0">
            <a:spAutoFit/>
          </a:bodyPr>
          <a:lstStyle/>
          <a:p>
            <a:pPr>
              <a:lnSpc>
                <a:spcPct val="80000"/>
              </a:lnSpc>
            </a:pPr>
            <a:r>
              <a:rPr lang="en-US" sz="4400" kern="1100" spc="-30" dirty="0" smtClean="0">
                <a:solidFill>
                  <a:schemeClr val="bg1"/>
                </a:solidFill>
                <a:latin typeface="Gotham Rounded Book"/>
                <a:cs typeface="Gotham Rounded Book"/>
              </a:rPr>
              <a:t>Humanities Entry Pathways</a:t>
            </a:r>
          </a:p>
          <a:p>
            <a:pPr>
              <a:lnSpc>
                <a:spcPct val="80000"/>
              </a:lnSpc>
              <a:spcAft>
                <a:spcPts val="1200"/>
              </a:spcAft>
            </a:pPr>
            <a:r>
              <a:rPr lang="en-US" sz="4400" kern="1100" spc="-30" dirty="0" smtClean="0">
                <a:solidFill>
                  <a:schemeClr val="bg1"/>
                </a:solidFill>
                <a:latin typeface="Gotham Rounded Book"/>
                <a:cs typeface="Gotham Rounded Book"/>
              </a:rPr>
              <a:t>December 2018</a:t>
            </a:r>
            <a:endParaRPr lang="en-US" sz="4400" kern="1100" spc="-30" dirty="0">
              <a:solidFill>
                <a:schemeClr val="bg1"/>
              </a:solidFill>
              <a:latin typeface="Gotham Rounded Book"/>
              <a:cs typeface="Gotham Rounded Book"/>
            </a:endParaRPr>
          </a:p>
        </p:txBody>
      </p:sp>
      <p:pic>
        <p:nvPicPr>
          <p:cNvPr id="5" name="Picture 4" descr="Z:\Pictures\logos\WJEC_Logo_RG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293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152344"/>
            <a:ext cx="8297694" cy="6150402"/>
          </a:xfrm>
          <a:prstGeom prst="rect">
            <a:avLst/>
          </a:prstGeom>
          <a:noFill/>
        </p:spPr>
        <p:txBody>
          <a:bodyPr wrap="square" rtlCol="0">
            <a:spAutoFit/>
          </a:bodyPr>
          <a:lstStyle/>
          <a:p>
            <a:endParaRPr lang="en-US" b="1" baseline="30000" dirty="0">
              <a:latin typeface="Bliss-Light"/>
              <a:cs typeface="Bliss-Light"/>
            </a:endParaRPr>
          </a:p>
          <a:p>
            <a:r>
              <a:rPr lang="en-GB" sz="1700" b="1" baseline="30000" dirty="0" smtClean="0">
                <a:latin typeface="Bliss-Light"/>
                <a:cs typeface="Bliss-Light"/>
              </a:rPr>
              <a:t>Celebrating religious festivals</a:t>
            </a:r>
          </a:p>
          <a:p>
            <a:endParaRPr lang="en-GB" sz="1700" b="1" baseline="30000" dirty="0" smtClean="0">
              <a:latin typeface="Bliss-Light"/>
              <a:cs typeface="Bliss-Light"/>
            </a:endParaRPr>
          </a:p>
          <a:p>
            <a:r>
              <a:rPr lang="en-GB" sz="1700" baseline="30000" dirty="0">
                <a:latin typeface="Bliss-Light"/>
                <a:cs typeface="Bliss-Light"/>
              </a:rPr>
              <a:t>For schools in </a:t>
            </a:r>
            <a:r>
              <a:rPr lang="en-GB" sz="1700" b="1" baseline="30000" dirty="0">
                <a:latin typeface="Bliss-Light"/>
                <a:cs typeface="Bliss-Light"/>
              </a:rPr>
              <a:t>England</a:t>
            </a:r>
            <a:r>
              <a:rPr lang="en-GB" sz="1700" baseline="30000" dirty="0">
                <a:latin typeface="Bliss-Light"/>
                <a:cs typeface="Bliss-Light"/>
              </a:rPr>
              <a:t>, this unit can be co-taught with Component 2 Study of Christianity and Component 3 Study of a World Faith on the Eduqas GCSE specification in Religious Studies.</a:t>
            </a:r>
          </a:p>
          <a:p>
            <a:endParaRPr lang="en-GB" sz="1700" baseline="30000" dirty="0">
              <a:latin typeface="Bliss-Light"/>
              <a:cs typeface="Bliss-Light"/>
            </a:endParaRPr>
          </a:p>
          <a:p>
            <a:r>
              <a:rPr lang="en-GB" sz="1700" baseline="30000" dirty="0">
                <a:latin typeface="Bliss-Light"/>
                <a:cs typeface="Bliss-Light"/>
              </a:rPr>
              <a:t>For schools in </a:t>
            </a:r>
            <a:r>
              <a:rPr lang="en-GB" sz="1700" b="1" baseline="30000" dirty="0">
                <a:latin typeface="Bliss-Light"/>
                <a:cs typeface="Bliss-Light"/>
              </a:rPr>
              <a:t>Wales</a:t>
            </a:r>
            <a:r>
              <a:rPr lang="en-GB" sz="1700" baseline="30000" dirty="0">
                <a:latin typeface="Bliss-Light"/>
                <a:cs typeface="Bliss-Light"/>
              </a:rPr>
              <a:t>, this unit can be co-taught with Unit 2 Religion and Ethical Themes on the WJEC GCSE specification in Religious Studies. </a:t>
            </a:r>
            <a:endParaRPr lang="en-GB" sz="1700" baseline="30000" dirty="0" smtClean="0">
              <a:latin typeface="Bliss-Light"/>
              <a:cs typeface="Bliss-Light"/>
            </a:endParaRPr>
          </a:p>
          <a:p>
            <a:endParaRPr lang="en-GB" sz="1700" baseline="30000" dirty="0">
              <a:latin typeface="Bliss-Light"/>
              <a:cs typeface="Bliss-Light"/>
            </a:endParaRPr>
          </a:p>
          <a:p>
            <a:r>
              <a:rPr lang="en-GB" sz="1700" b="1" baseline="30000" dirty="0" smtClean="0">
                <a:latin typeface="Bliss-Light"/>
                <a:cs typeface="Bliss-Light"/>
              </a:rPr>
              <a:t>Important ceremonies in life and death</a:t>
            </a:r>
          </a:p>
          <a:p>
            <a:endParaRPr lang="en-GB" sz="1700" b="1" baseline="30000" dirty="0">
              <a:latin typeface="Bliss-Light"/>
              <a:cs typeface="Bliss-Light"/>
            </a:endParaRPr>
          </a:p>
          <a:p>
            <a:r>
              <a:rPr lang="en-GB" sz="1700" baseline="30000" dirty="0">
                <a:latin typeface="Bliss-Light"/>
                <a:cs typeface="Bliss-Light"/>
              </a:rPr>
              <a:t>For schools in </a:t>
            </a:r>
            <a:r>
              <a:rPr lang="en-GB" sz="1700" b="1" baseline="30000" dirty="0">
                <a:latin typeface="Bliss-Light"/>
                <a:cs typeface="Bliss-Light"/>
              </a:rPr>
              <a:t>England</a:t>
            </a:r>
            <a:r>
              <a:rPr lang="en-GB" sz="1700" baseline="30000" dirty="0">
                <a:latin typeface="Bliss-Light"/>
                <a:cs typeface="Bliss-Light"/>
              </a:rPr>
              <a:t>, this unit can be co-taught with Component 2 Study of Christianity and Component 3 Study of a World Faith on the Eduqas GCSE specification in Religious Studies.</a:t>
            </a:r>
          </a:p>
          <a:p>
            <a:endParaRPr lang="en-GB" sz="1700" baseline="30000" dirty="0">
              <a:latin typeface="Bliss-Light"/>
              <a:cs typeface="Bliss-Light"/>
            </a:endParaRPr>
          </a:p>
          <a:p>
            <a:r>
              <a:rPr lang="en-GB" sz="1700" baseline="30000" dirty="0">
                <a:latin typeface="Bliss-Light"/>
                <a:cs typeface="Bliss-Light"/>
              </a:rPr>
              <a:t>For schools in </a:t>
            </a:r>
            <a:r>
              <a:rPr lang="en-GB" sz="1700" b="1" baseline="30000" dirty="0">
                <a:latin typeface="Bliss-Light"/>
                <a:cs typeface="Bliss-Light"/>
              </a:rPr>
              <a:t>Wales</a:t>
            </a:r>
            <a:r>
              <a:rPr lang="en-GB" sz="1700" baseline="30000" dirty="0">
                <a:latin typeface="Bliss-Light"/>
                <a:cs typeface="Bliss-Light"/>
              </a:rPr>
              <a:t>, this unit can be co-taught with Unit 1 Religion and Philosophical Themes on the WJEC GCSE specification in Religious Studies. </a:t>
            </a:r>
            <a:endParaRPr lang="en-GB" sz="1700" baseline="30000" dirty="0" smtClean="0">
              <a:latin typeface="Bliss-Light"/>
              <a:cs typeface="Bliss-Light"/>
            </a:endParaRPr>
          </a:p>
          <a:p>
            <a:endParaRPr lang="en-GB" sz="1700" b="1" baseline="30000" dirty="0">
              <a:latin typeface="Bliss-Light"/>
              <a:cs typeface="Bliss-Light"/>
            </a:endParaRPr>
          </a:p>
          <a:p>
            <a:r>
              <a:rPr lang="en-GB" sz="1700" b="1" baseline="30000" dirty="0" smtClean="0">
                <a:latin typeface="Bliss-Light"/>
                <a:cs typeface="Bliss-Light"/>
              </a:rPr>
              <a:t>Places of worship</a:t>
            </a:r>
          </a:p>
          <a:p>
            <a:endParaRPr lang="en-GB" sz="1700" b="1" baseline="30000" dirty="0" smtClean="0">
              <a:latin typeface="Bliss-Light"/>
              <a:cs typeface="Bliss-Light"/>
            </a:endParaRPr>
          </a:p>
          <a:p>
            <a:r>
              <a:rPr lang="en-GB" sz="1700" baseline="30000" dirty="0" smtClean="0">
                <a:latin typeface="Bliss-Light"/>
                <a:cs typeface="Bliss-Light"/>
              </a:rPr>
              <a:t>For </a:t>
            </a:r>
            <a:r>
              <a:rPr lang="en-GB" sz="1700" baseline="30000" dirty="0">
                <a:latin typeface="Bliss-Light"/>
                <a:cs typeface="Bliss-Light"/>
              </a:rPr>
              <a:t>schools in </a:t>
            </a:r>
            <a:r>
              <a:rPr lang="en-GB" sz="1700" b="1" baseline="30000" dirty="0">
                <a:latin typeface="Bliss-Light"/>
                <a:cs typeface="Bliss-Light"/>
              </a:rPr>
              <a:t>England, </a:t>
            </a:r>
            <a:r>
              <a:rPr lang="en-GB" sz="1700" baseline="30000" dirty="0">
                <a:latin typeface="Bliss-Light"/>
                <a:cs typeface="Bliss-Light"/>
              </a:rPr>
              <a:t>this unit can be co-taught with Component 2 Study of Christianity and Component 3 Study of a World Faith on the Eduqas GCSE specification in Religious Studies.</a:t>
            </a:r>
          </a:p>
          <a:p>
            <a:endParaRPr lang="en-GB" sz="1700" baseline="30000" dirty="0">
              <a:latin typeface="Bliss-Light"/>
              <a:cs typeface="Bliss-Light"/>
            </a:endParaRPr>
          </a:p>
          <a:p>
            <a:r>
              <a:rPr lang="en-GB" sz="1700" baseline="30000" dirty="0">
                <a:latin typeface="Bliss-Light"/>
                <a:cs typeface="Bliss-Light"/>
              </a:rPr>
              <a:t>For schools in </a:t>
            </a:r>
            <a:r>
              <a:rPr lang="en-GB" sz="1700" b="1" baseline="30000" dirty="0">
                <a:latin typeface="Bliss-Light"/>
                <a:cs typeface="Bliss-Light"/>
              </a:rPr>
              <a:t>Wales, </a:t>
            </a:r>
            <a:r>
              <a:rPr lang="en-GB" sz="1700" baseline="30000" dirty="0">
                <a:latin typeface="Bliss-Light"/>
                <a:cs typeface="Bliss-Light"/>
              </a:rPr>
              <a:t>this unit can be co-taught with Unit 1 Religion and Philosophical Themes on the WJEC GCSE specification in Religious Studies. </a:t>
            </a:r>
            <a:endParaRPr lang="en-GB" sz="1700" baseline="30000" dirty="0" smtClean="0">
              <a:latin typeface="Bliss-Light"/>
              <a:cs typeface="Bliss-Light"/>
            </a:endParaRPr>
          </a:p>
          <a:p>
            <a:endParaRPr lang="en-GB" sz="1700" baseline="30000" dirty="0">
              <a:latin typeface="Bliss-Light"/>
              <a:cs typeface="Bliss-Light"/>
            </a:endParaRPr>
          </a:p>
          <a:p>
            <a:r>
              <a:rPr lang="en-GB" sz="1700" b="1" baseline="30000" dirty="0">
                <a:latin typeface="Bliss-Light"/>
                <a:cs typeface="Bliss-Light"/>
              </a:rPr>
              <a:t>Contentious issues in the modern world</a:t>
            </a:r>
          </a:p>
          <a:p>
            <a:r>
              <a:rPr lang="en-GB" sz="1700" baseline="30000" dirty="0" smtClean="0">
                <a:latin typeface="Bliss-Light"/>
                <a:cs typeface="Bliss-Light"/>
              </a:rPr>
              <a:t>For </a:t>
            </a:r>
            <a:r>
              <a:rPr lang="en-GB" sz="1700" baseline="30000" dirty="0">
                <a:latin typeface="Bliss-Light"/>
                <a:cs typeface="Bliss-Light"/>
              </a:rPr>
              <a:t>schools in </a:t>
            </a:r>
            <a:r>
              <a:rPr lang="en-GB" sz="1700" b="1" baseline="30000" dirty="0">
                <a:latin typeface="Bliss-Light"/>
                <a:cs typeface="Bliss-Light"/>
              </a:rPr>
              <a:t>England, </a:t>
            </a:r>
            <a:r>
              <a:rPr lang="en-GB" sz="1700" baseline="30000" dirty="0">
                <a:latin typeface="Bliss-Light"/>
                <a:cs typeface="Bliss-Light"/>
              </a:rPr>
              <a:t>this unit can be co-taught with Component </a:t>
            </a:r>
            <a:r>
              <a:rPr lang="en-GB" sz="1700" baseline="30000" dirty="0" smtClean="0">
                <a:latin typeface="Bliss-Light"/>
                <a:cs typeface="Bliss-Light"/>
              </a:rPr>
              <a:t>1</a:t>
            </a:r>
            <a:r>
              <a:rPr lang="en-GB" sz="1700" dirty="0" smtClean="0">
                <a:latin typeface="Bliss-Light"/>
                <a:cs typeface="Bliss-Light"/>
              </a:rPr>
              <a:t> </a:t>
            </a:r>
            <a:r>
              <a:rPr lang="en-GB" sz="1700" baseline="30000" dirty="0" smtClean="0">
                <a:latin typeface="Bliss-Light"/>
                <a:cs typeface="Bliss-Light"/>
              </a:rPr>
              <a:t>Religious</a:t>
            </a:r>
            <a:r>
              <a:rPr lang="en-GB" sz="1700" baseline="30000" dirty="0">
                <a:latin typeface="Bliss-Light"/>
                <a:cs typeface="Bliss-Light"/>
              </a:rPr>
              <a:t>, Philosophical and Ethical Studies in the Modern World on the Eduqas GCSE specification in Religious Studies.</a:t>
            </a:r>
          </a:p>
          <a:p>
            <a:endParaRPr lang="en-GB" sz="1700" baseline="30000" dirty="0">
              <a:latin typeface="Bliss-Light"/>
              <a:cs typeface="Bliss-Light"/>
            </a:endParaRPr>
          </a:p>
          <a:p>
            <a:r>
              <a:rPr lang="en-GB" sz="1700" baseline="30000" dirty="0">
                <a:latin typeface="Bliss-Light"/>
                <a:cs typeface="Bliss-Light"/>
              </a:rPr>
              <a:t>For schools in </a:t>
            </a:r>
            <a:r>
              <a:rPr lang="en-GB" sz="1700" b="1" baseline="30000" dirty="0">
                <a:latin typeface="Bliss-Light"/>
                <a:cs typeface="Bliss-Light"/>
              </a:rPr>
              <a:t>Wales, </a:t>
            </a:r>
            <a:r>
              <a:rPr lang="en-GB" sz="1700" baseline="30000" dirty="0">
                <a:latin typeface="Bliss-Light"/>
                <a:cs typeface="Bliss-Light"/>
              </a:rPr>
              <a:t>this unit can be co-taught with Unit 2 Religion and Ethical Themes on the WJEC GCSE specification in Religious Studies. </a:t>
            </a:r>
          </a:p>
          <a:p>
            <a:endParaRPr lang="en-GB" b="1" baseline="30000" dirty="0">
              <a:latin typeface="Bliss-Light"/>
              <a:cs typeface="Bliss-Light"/>
            </a:endParaRPr>
          </a:p>
          <a:p>
            <a:endParaRPr lang="en-GB" baseline="30000" dirty="0" smtClean="0">
              <a:latin typeface="Bliss-Light"/>
              <a:cs typeface="Bliss-Light"/>
            </a:endParaRPr>
          </a:p>
          <a:p>
            <a:endParaRPr lang="en-GB"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970054" y="416651"/>
            <a:ext cx="8418513" cy="850497"/>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smtClean="0"/>
              <a:t>teachability</a:t>
            </a:r>
            <a:r>
              <a:rPr lang="en-US" dirty="0" smtClean="0"/>
              <a:t> with GCSE Religious Studies</a:t>
            </a:r>
          </a:p>
        </p:txBody>
      </p:sp>
    </p:spTree>
    <p:extLst>
      <p:ext uri="{BB962C8B-B14F-4D97-AF65-F5344CB8AC3E}">
        <p14:creationId xmlns:p14="http://schemas.microsoft.com/office/powerpoint/2010/main" val="8388634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66040" y="1678596"/>
            <a:ext cx="7937434" cy="584775"/>
          </a:xfrm>
          <a:prstGeom prst="rect">
            <a:avLst/>
          </a:prstGeom>
          <a:noFill/>
        </p:spPr>
        <p:txBody>
          <a:bodyPr wrap="square" rtlCol="0">
            <a:spAutoFit/>
          </a:bodyPr>
          <a:lstStyle/>
          <a:p>
            <a:pPr>
              <a:spcAft>
                <a:spcPts val="0"/>
              </a:spcAft>
            </a:pPr>
            <a:r>
              <a:rPr lang="en-GB" sz="3200" cap="all" dirty="0" smtClean="0">
                <a:solidFill>
                  <a:srgbClr val="0070C0"/>
                </a:solidFill>
                <a:latin typeface="Gotham Rounded Book"/>
                <a:ea typeface="Times New Roman"/>
                <a:cs typeface="Times New Roman"/>
              </a:rPr>
              <a:t>Resources for teachers</a:t>
            </a:r>
            <a:endParaRPr lang="en-GB" sz="3200" cap="all" dirty="0">
              <a:solidFill>
                <a:srgbClr val="82BC00"/>
              </a:solidFill>
              <a:latin typeface="Gotham Rounded Book"/>
              <a:ea typeface="Times New Roman"/>
              <a:cs typeface="Times New Roman"/>
            </a:endParaRPr>
          </a:p>
        </p:txBody>
      </p:sp>
      <p:sp>
        <p:nvSpPr>
          <p:cNvPr id="2" name="TextBox 1"/>
          <p:cNvSpPr txBox="1"/>
          <p:nvPr/>
        </p:nvSpPr>
        <p:spPr>
          <a:xfrm>
            <a:off x="329184" y="2391290"/>
            <a:ext cx="4178808" cy="369332"/>
          </a:xfrm>
          <a:prstGeom prst="rect">
            <a:avLst/>
          </a:prstGeom>
          <a:noFill/>
        </p:spPr>
        <p:txBody>
          <a:bodyPr wrap="square" rtlCol="0">
            <a:spAutoFit/>
          </a:bodyPr>
          <a:lstStyle/>
          <a:p>
            <a:r>
              <a:rPr lang="en-US" dirty="0" smtClean="0">
                <a:solidFill>
                  <a:srgbClr val="0070C0"/>
                </a:solidFill>
                <a:latin typeface="Gotham Rounded Book"/>
                <a:cs typeface="Gotham Rounded Book"/>
              </a:rPr>
              <a:t>Supporting teaching and learning</a:t>
            </a:r>
          </a:p>
        </p:txBody>
      </p:sp>
      <p:pic>
        <p:nvPicPr>
          <p:cNvPr id="1026" name="Picture 2" descr="C:\Users\hopkil\AppData\Local\Microsoft\Windows\Temporary Internet Files\Content.Outlook\6CFMHS5N\placeit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4264" y="1756729"/>
            <a:ext cx="1994697" cy="149602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17631" y="3058788"/>
            <a:ext cx="7834251" cy="1815882"/>
          </a:xfrm>
          <a:prstGeom prst="rect">
            <a:avLst/>
          </a:prstGeom>
          <a:noFill/>
        </p:spPr>
        <p:txBody>
          <a:bodyPr wrap="square" rtlCol="0">
            <a:spAutoFit/>
          </a:bodyPr>
          <a:lstStyle/>
          <a:p>
            <a:r>
              <a:rPr lang="en-GB" sz="1600" dirty="0" smtClean="0">
                <a:latin typeface="Bliss-Light"/>
                <a:cs typeface="Arial" panose="020B0604020202020204" pitchFamily="34" charset="0"/>
                <a:hlinkClick r:id="rId3"/>
              </a:rPr>
              <a:t>Humanities Entry Pathways</a:t>
            </a:r>
            <a:r>
              <a:rPr lang="en-GB" sz="1600" dirty="0" smtClean="0">
                <a:latin typeface="Bliss-Light"/>
                <a:cs typeface="Arial" panose="020B0604020202020204" pitchFamily="34" charset="0"/>
              </a:rPr>
              <a:t>/  </a:t>
            </a:r>
            <a:endParaRPr lang="en-GB" sz="1600" dirty="0">
              <a:solidFill>
                <a:srgbClr val="FF0000"/>
              </a:solidFill>
              <a:latin typeface="Bliss-Light"/>
              <a:cs typeface="Arial" panose="020B0604020202020204" pitchFamily="34" charset="0"/>
            </a:endParaRPr>
          </a:p>
          <a:p>
            <a:r>
              <a:rPr lang="en-GB" sz="1600" dirty="0" smtClean="0">
                <a:latin typeface="Bliss-Light"/>
                <a:cs typeface="Arial" panose="020B0604020202020204" pitchFamily="34" charset="0"/>
              </a:rPr>
              <a:t>Free subject specific resources available for all to download from our website</a:t>
            </a:r>
          </a:p>
          <a:p>
            <a:pPr marL="285750" indent="-285750">
              <a:buFont typeface="Arial" panose="020B0604020202020204" pitchFamily="34" charset="0"/>
              <a:buChar char="•"/>
            </a:pPr>
            <a:endParaRPr lang="en-GB" sz="1600" dirty="0" smtClean="0">
              <a:solidFill>
                <a:schemeClr val="bg1">
                  <a:lumMod val="50000"/>
                </a:schemeClr>
              </a:solidFill>
              <a:latin typeface="Bliss-Light"/>
              <a:cs typeface="Arial" panose="020B0604020202020204" pitchFamily="34" charset="0"/>
            </a:endParaRPr>
          </a:p>
          <a:p>
            <a:r>
              <a:rPr lang="en-GB" sz="1600" dirty="0" smtClean="0">
                <a:solidFill>
                  <a:schemeClr val="bg1">
                    <a:lumMod val="50000"/>
                  </a:schemeClr>
                </a:solidFill>
                <a:latin typeface="Bliss-Light"/>
                <a:cs typeface="Arial" panose="020B0604020202020204" pitchFamily="34" charset="0"/>
                <a:hlinkClick r:id="rId4"/>
              </a:rPr>
              <a:t>resources.wjec.co.uk</a:t>
            </a:r>
            <a:endParaRPr lang="en-GB" sz="1600" dirty="0" smtClean="0">
              <a:solidFill>
                <a:schemeClr val="bg1">
                  <a:lumMod val="50000"/>
                </a:schemeClr>
              </a:solidFill>
              <a:latin typeface="Bliss-Light"/>
              <a:cs typeface="Arial" panose="020B0604020202020204" pitchFamily="34" charset="0"/>
            </a:endParaRPr>
          </a:p>
          <a:p>
            <a:r>
              <a:rPr lang="en-GB" sz="1600" dirty="0" smtClean="0">
                <a:latin typeface="Bliss-Light"/>
                <a:cs typeface="Arial" panose="020B0604020202020204" pitchFamily="34" charset="0"/>
              </a:rPr>
              <a:t>Free digital resources to support the teaching and learning of a broad range of subjects</a:t>
            </a:r>
          </a:p>
          <a:p>
            <a:pPr marL="285750" indent="-285750">
              <a:buFont typeface="Arial" panose="020B0604020202020204" pitchFamily="34" charset="0"/>
              <a:buChar char="•"/>
            </a:pPr>
            <a:endParaRPr lang="en-GB" sz="1600" dirty="0" smtClean="0">
              <a:solidFill>
                <a:schemeClr val="bg1">
                  <a:lumMod val="50000"/>
                </a:schemeClr>
              </a:solidFill>
              <a:latin typeface="Bliss-Light"/>
              <a:cs typeface="Arial" panose="020B0604020202020204" pitchFamily="34" charset="0"/>
              <a:hlinkClick r:id="rId5"/>
            </a:endParaRPr>
          </a:p>
        </p:txBody>
      </p:sp>
      <p:pic>
        <p:nvPicPr>
          <p:cNvPr id="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1" y="146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04309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78736" y="352806"/>
            <a:ext cx="8767293" cy="634020"/>
          </a:xfrm>
          <a:prstGeom prst="rect">
            <a:avLst/>
          </a:prstGeom>
          <a:noFill/>
        </p:spPr>
        <p:txBody>
          <a:bodyPr wrap="square" rtlCol="0">
            <a:spAutoFit/>
          </a:bodyPr>
          <a:lstStyle/>
          <a:p>
            <a:pPr>
              <a:lnSpc>
                <a:spcPct val="80000"/>
              </a:lnSpc>
            </a:pPr>
            <a:r>
              <a:rPr lang="en-US" sz="4400" kern="1100" spc="-30" dirty="0" err="1" smtClean="0">
                <a:solidFill>
                  <a:schemeClr val="bg1"/>
                </a:solidFill>
                <a:latin typeface="Gotham Rounded Book"/>
                <a:cs typeface="Gotham Rounded Book"/>
              </a:rPr>
              <a:t>Cwestiynau</a:t>
            </a:r>
            <a:r>
              <a:rPr lang="en-US" sz="4400" kern="1100" spc="-30" dirty="0" smtClean="0">
                <a:solidFill>
                  <a:schemeClr val="bg1"/>
                </a:solidFill>
                <a:latin typeface="Gotham Rounded Book"/>
                <a:cs typeface="Gotham Rounded Book"/>
              </a:rPr>
              <a:t>? | Any Questions?</a:t>
            </a:r>
            <a:endParaRPr lang="en-US" sz="4400" kern="1100" spc="-30" dirty="0">
              <a:solidFill>
                <a:schemeClr val="bg1"/>
              </a:solidFill>
              <a:latin typeface="Gotham Rounded Book"/>
              <a:cs typeface="Gotham Rounded Book"/>
            </a:endParaRPr>
          </a:p>
        </p:txBody>
      </p:sp>
      <p:sp>
        <p:nvSpPr>
          <p:cNvPr id="4" name="TextBox 3"/>
          <p:cNvSpPr txBox="1"/>
          <p:nvPr/>
        </p:nvSpPr>
        <p:spPr>
          <a:xfrm>
            <a:off x="278736" y="1303202"/>
            <a:ext cx="3665190" cy="3908762"/>
          </a:xfrm>
          <a:prstGeom prst="rect">
            <a:avLst/>
          </a:prstGeom>
          <a:noFill/>
        </p:spPr>
        <p:txBody>
          <a:bodyPr wrap="square" rtlCol="0">
            <a:spAutoFit/>
          </a:bodyPr>
          <a:lstStyle/>
          <a:p>
            <a:r>
              <a:rPr lang="en-GB" dirty="0" err="1" smtClean="0">
                <a:solidFill>
                  <a:schemeClr val="bg1"/>
                </a:solidFill>
                <a:latin typeface="Gotham Rounded Book" pitchFamily="50" charset="0"/>
              </a:rPr>
              <a:t>Cysylltwch</a:t>
            </a:r>
            <a:r>
              <a:rPr lang="en-GB" dirty="0" smtClean="0">
                <a:solidFill>
                  <a:schemeClr val="bg1"/>
                </a:solidFill>
                <a:latin typeface="Gotham Rounded Book" pitchFamily="50" charset="0"/>
              </a:rPr>
              <a:t> </a:t>
            </a:r>
            <a:r>
              <a:rPr lang="en-GB" dirty="0" err="1">
                <a:solidFill>
                  <a:schemeClr val="bg1"/>
                </a:solidFill>
                <a:latin typeface="Gotham Rounded Book" pitchFamily="50" charset="0"/>
              </a:rPr>
              <a:t>â’n</a:t>
            </a:r>
            <a:r>
              <a:rPr lang="en-GB" dirty="0">
                <a:solidFill>
                  <a:schemeClr val="bg1"/>
                </a:solidFill>
                <a:latin typeface="Gotham Rounded Book" pitchFamily="50" charset="0"/>
              </a:rPr>
              <a:t> </a:t>
            </a:r>
            <a:r>
              <a:rPr lang="en-GB" dirty="0" err="1">
                <a:solidFill>
                  <a:schemeClr val="bg1"/>
                </a:solidFill>
                <a:latin typeface="Gotham Rounded Book" pitchFamily="50" charset="0"/>
              </a:rPr>
              <a:t>Swyddogion</a:t>
            </a:r>
            <a:r>
              <a:rPr lang="en-GB" dirty="0">
                <a:solidFill>
                  <a:schemeClr val="bg1"/>
                </a:solidFill>
                <a:latin typeface="Gotham Rounded Book" pitchFamily="50" charset="0"/>
              </a:rPr>
              <a:t> </a:t>
            </a:r>
            <a:r>
              <a:rPr lang="en-GB" dirty="0" err="1">
                <a:solidFill>
                  <a:schemeClr val="bg1"/>
                </a:solidFill>
                <a:latin typeface="Gotham Rounded Book" pitchFamily="50" charset="0"/>
              </a:rPr>
              <a:t>Pwnc</a:t>
            </a:r>
            <a:r>
              <a:rPr lang="en-GB" dirty="0">
                <a:solidFill>
                  <a:schemeClr val="bg1"/>
                </a:solidFill>
                <a:latin typeface="Gotham Rounded Book" pitchFamily="50" charset="0"/>
              </a:rPr>
              <a:t> </a:t>
            </a:r>
            <a:r>
              <a:rPr lang="en-GB" dirty="0" err="1">
                <a:solidFill>
                  <a:schemeClr val="bg1"/>
                </a:solidFill>
                <a:latin typeface="Gotham Rounded Book" pitchFamily="50" charset="0"/>
              </a:rPr>
              <a:t>arbenigol</a:t>
            </a:r>
            <a:r>
              <a:rPr lang="en-GB" dirty="0">
                <a:solidFill>
                  <a:schemeClr val="bg1"/>
                </a:solidFill>
                <a:latin typeface="Gotham Rounded Book" pitchFamily="50" charset="0"/>
              </a:rPr>
              <a:t> a </a:t>
            </a:r>
            <a:r>
              <a:rPr lang="en-GB" dirty="0" err="1">
                <a:solidFill>
                  <a:schemeClr val="bg1"/>
                </a:solidFill>
                <a:latin typeface="Gotham Rounded Book" pitchFamily="50" charset="0"/>
              </a:rPr>
              <a:t>thîm</a:t>
            </a:r>
            <a:r>
              <a:rPr lang="en-GB" dirty="0">
                <a:solidFill>
                  <a:schemeClr val="bg1"/>
                </a:solidFill>
                <a:latin typeface="Gotham Rounded Book" pitchFamily="50" charset="0"/>
              </a:rPr>
              <a:t> </a:t>
            </a:r>
            <a:r>
              <a:rPr lang="en-GB" dirty="0" err="1">
                <a:solidFill>
                  <a:schemeClr val="bg1"/>
                </a:solidFill>
                <a:latin typeface="Gotham Rounded Book" pitchFamily="50" charset="0"/>
              </a:rPr>
              <a:t>cefnogaeth</a:t>
            </a:r>
            <a:r>
              <a:rPr lang="en-GB" dirty="0">
                <a:solidFill>
                  <a:schemeClr val="bg1"/>
                </a:solidFill>
                <a:latin typeface="Gotham Rounded Book" pitchFamily="50" charset="0"/>
              </a:rPr>
              <a:t> </a:t>
            </a:r>
            <a:r>
              <a:rPr lang="en-GB" dirty="0" err="1">
                <a:solidFill>
                  <a:schemeClr val="bg1"/>
                </a:solidFill>
                <a:latin typeface="Gotham Rounded Book" pitchFamily="50" charset="0"/>
              </a:rPr>
              <a:t>weinyddol</a:t>
            </a:r>
            <a:r>
              <a:rPr lang="en-GB" dirty="0">
                <a:solidFill>
                  <a:schemeClr val="bg1"/>
                </a:solidFill>
                <a:latin typeface="Gotham Rounded Book" pitchFamily="50" charset="0"/>
              </a:rPr>
              <a:t> </a:t>
            </a:r>
            <a:r>
              <a:rPr lang="en-GB" dirty="0" err="1">
                <a:solidFill>
                  <a:schemeClr val="bg1"/>
                </a:solidFill>
                <a:latin typeface="Gotham Rounded Book" pitchFamily="50" charset="0"/>
              </a:rPr>
              <a:t>eich</a:t>
            </a:r>
            <a:r>
              <a:rPr lang="en-GB" dirty="0">
                <a:solidFill>
                  <a:schemeClr val="bg1"/>
                </a:solidFill>
                <a:latin typeface="Gotham Rounded Book" pitchFamily="50" charset="0"/>
              </a:rPr>
              <a:t> </a:t>
            </a:r>
            <a:r>
              <a:rPr lang="en-GB" dirty="0" err="1">
                <a:solidFill>
                  <a:schemeClr val="bg1"/>
                </a:solidFill>
                <a:latin typeface="Gotham Rounded Book" pitchFamily="50" charset="0"/>
              </a:rPr>
              <a:t>pwnc</a:t>
            </a:r>
            <a:r>
              <a:rPr lang="en-GB" dirty="0">
                <a:solidFill>
                  <a:schemeClr val="bg1"/>
                </a:solidFill>
                <a:latin typeface="Gotham Rounded Book" pitchFamily="50" charset="0"/>
              </a:rPr>
              <a:t> </a:t>
            </a:r>
            <a:r>
              <a:rPr lang="en-GB" dirty="0" err="1">
                <a:solidFill>
                  <a:schemeClr val="bg1"/>
                </a:solidFill>
                <a:latin typeface="Gotham Rounded Book" pitchFamily="50" charset="0"/>
              </a:rPr>
              <a:t>os</a:t>
            </a:r>
            <a:r>
              <a:rPr lang="en-GB" dirty="0">
                <a:solidFill>
                  <a:schemeClr val="bg1"/>
                </a:solidFill>
                <a:latin typeface="Gotham Rounded Book" pitchFamily="50" charset="0"/>
              </a:rPr>
              <a:t> </a:t>
            </a:r>
            <a:r>
              <a:rPr lang="en-GB" dirty="0" err="1">
                <a:solidFill>
                  <a:schemeClr val="bg1"/>
                </a:solidFill>
                <a:latin typeface="Gotham Rounded Book" pitchFamily="50" charset="0"/>
              </a:rPr>
              <a:t>oes</a:t>
            </a:r>
            <a:r>
              <a:rPr lang="en-GB" dirty="0">
                <a:solidFill>
                  <a:schemeClr val="bg1"/>
                </a:solidFill>
                <a:latin typeface="Gotham Rounded Book" pitchFamily="50" charset="0"/>
              </a:rPr>
              <a:t> </a:t>
            </a:r>
            <a:r>
              <a:rPr lang="en-GB" dirty="0" err="1">
                <a:solidFill>
                  <a:schemeClr val="bg1"/>
                </a:solidFill>
                <a:latin typeface="Gotham Rounded Book" pitchFamily="50" charset="0"/>
              </a:rPr>
              <a:t>gennych</a:t>
            </a:r>
            <a:r>
              <a:rPr lang="en-GB" dirty="0">
                <a:solidFill>
                  <a:schemeClr val="bg1"/>
                </a:solidFill>
                <a:latin typeface="Gotham Rounded Book" pitchFamily="50" charset="0"/>
              </a:rPr>
              <a:t> </a:t>
            </a:r>
            <a:r>
              <a:rPr lang="en-GB" dirty="0" err="1">
                <a:solidFill>
                  <a:schemeClr val="bg1"/>
                </a:solidFill>
                <a:latin typeface="Gotham Rounded Book" pitchFamily="50" charset="0"/>
              </a:rPr>
              <a:t>unrhyw</a:t>
            </a:r>
            <a:r>
              <a:rPr lang="en-GB" dirty="0">
                <a:solidFill>
                  <a:schemeClr val="bg1"/>
                </a:solidFill>
                <a:latin typeface="Gotham Rounded Book" pitchFamily="50" charset="0"/>
              </a:rPr>
              <a:t> </a:t>
            </a:r>
            <a:r>
              <a:rPr lang="en-GB" dirty="0" err="1">
                <a:solidFill>
                  <a:schemeClr val="bg1"/>
                </a:solidFill>
                <a:latin typeface="Gotham Rounded Book" pitchFamily="50" charset="0"/>
              </a:rPr>
              <a:t>gwestiynau</a:t>
            </a:r>
            <a:r>
              <a:rPr lang="en-GB" dirty="0">
                <a:solidFill>
                  <a:schemeClr val="bg1"/>
                </a:solidFill>
                <a:latin typeface="Gotham Rounded Book" pitchFamily="50" charset="0"/>
              </a:rPr>
              <a:t>.</a:t>
            </a:r>
          </a:p>
          <a:p>
            <a:endParaRPr lang="en-GB" dirty="0">
              <a:solidFill>
                <a:schemeClr val="bg1"/>
              </a:solidFill>
              <a:latin typeface="Gotham Rounded Book" pitchFamily="50" charset="0"/>
            </a:endParaRPr>
          </a:p>
          <a:p>
            <a:r>
              <a:rPr lang="en-US" sz="2000" kern="1100" spc="-50" dirty="0" smtClean="0">
                <a:solidFill>
                  <a:schemeClr val="bg1"/>
                </a:solidFill>
                <a:latin typeface="Gotham Rounded Book"/>
                <a:cs typeface="Gotham Rounded Book"/>
                <a:hlinkClick r:id="rId4"/>
              </a:rPr>
              <a:t>EntryPathwaysHumanities@wjec.co.uk</a:t>
            </a:r>
            <a:r>
              <a:rPr lang="en-US" sz="2000" kern="1100" spc="-50" dirty="0" smtClean="0">
                <a:solidFill>
                  <a:schemeClr val="bg1"/>
                </a:solidFill>
                <a:latin typeface="Gotham Rounded Book"/>
                <a:cs typeface="Gotham Rounded Book"/>
              </a:rPr>
              <a:t> </a:t>
            </a:r>
            <a:endParaRPr lang="en-US" sz="2000" kern="1100" spc="-50" dirty="0">
              <a:solidFill>
                <a:schemeClr val="bg1"/>
              </a:solidFill>
              <a:latin typeface="Gotham Rounded Book"/>
              <a:cs typeface="Gotham Rounded Book"/>
            </a:endParaRPr>
          </a:p>
          <a:p>
            <a:r>
              <a:rPr lang="en-US" sz="2000" kern="1100" spc="-50" dirty="0" smtClean="0">
                <a:latin typeface="Gotham Rounded Book"/>
                <a:cs typeface="Gotham Rounded Book"/>
              </a:rPr>
              <a:t>@</a:t>
            </a:r>
            <a:r>
              <a:rPr lang="en-US" sz="2000" kern="1100" spc="-50" dirty="0" err="1" smtClean="0">
                <a:latin typeface="Gotham Rounded Book"/>
                <a:cs typeface="Gotham Rounded Book"/>
              </a:rPr>
              <a:t>wjec_cbac</a:t>
            </a:r>
            <a:endParaRPr lang="en-US" sz="2000" kern="1100" spc="-50" dirty="0" smtClean="0">
              <a:latin typeface="Gotham Rounded Book"/>
              <a:cs typeface="Gotham Rounded Book"/>
            </a:endParaRPr>
          </a:p>
          <a:p>
            <a:r>
              <a:rPr lang="en-US" sz="2000" kern="1100" spc="-50" dirty="0" smtClean="0">
                <a:latin typeface="Gotham Rounded Book"/>
                <a:cs typeface="Gotham Rounded Book"/>
              </a:rPr>
              <a:t>@</a:t>
            </a:r>
            <a:r>
              <a:rPr lang="en-US" sz="2000" kern="1100" spc="-50" dirty="0" err="1" smtClean="0">
                <a:latin typeface="Gotham Rounded Book"/>
                <a:cs typeface="Gotham Rounded Book"/>
              </a:rPr>
              <a:t>cbac_wjec</a:t>
            </a:r>
            <a:endParaRPr lang="en-US" sz="2000" kern="1100" spc="-50" dirty="0">
              <a:latin typeface="Gotham Rounded Book"/>
              <a:cs typeface="Gotham Rounded Book"/>
            </a:endParaRPr>
          </a:p>
          <a:p>
            <a:endParaRPr lang="en-US" sz="2000" kern="1100" spc="-50" dirty="0" smtClean="0">
              <a:solidFill>
                <a:srgbClr val="F7B385"/>
              </a:solidFill>
              <a:latin typeface="Gotham Rounded Book"/>
              <a:cs typeface="Gotham Rounded Book"/>
            </a:endParaRPr>
          </a:p>
          <a:p>
            <a:r>
              <a:rPr lang="en-US" sz="2000" kern="1100" spc="-50" dirty="0">
                <a:latin typeface="Gotham Rounded Book"/>
                <a:cs typeface="Gotham Rounded Book"/>
              </a:rPr>
              <a:t>c</a:t>
            </a:r>
            <a:r>
              <a:rPr lang="en-US" sz="2000" kern="1100" spc="-50" dirty="0" smtClean="0">
                <a:latin typeface="Gotham Rounded Book"/>
                <a:cs typeface="Gotham Rounded Book"/>
              </a:rPr>
              <a:t>bac.co.uk</a:t>
            </a:r>
          </a:p>
          <a:p>
            <a:r>
              <a:rPr lang="en-US" sz="2000" kern="1100" spc="-50" dirty="0" smtClean="0">
                <a:latin typeface="Gotham Rounded Book"/>
                <a:cs typeface="Gotham Rounded Book"/>
              </a:rPr>
              <a:t>wjec.co.uk</a:t>
            </a:r>
            <a:endParaRPr lang="en-GB" sz="4400" dirty="0"/>
          </a:p>
        </p:txBody>
      </p:sp>
      <p:sp>
        <p:nvSpPr>
          <p:cNvPr id="3" name="TextBox 2"/>
          <p:cNvSpPr txBox="1"/>
          <p:nvPr/>
        </p:nvSpPr>
        <p:spPr>
          <a:xfrm>
            <a:off x="4426528" y="1303202"/>
            <a:ext cx="4104409" cy="1200329"/>
          </a:xfrm>
          <a:prstGeom prst="rect">
            <a:avLst/>
          </a:prstGeom>
          <a:noFill/>
        </p:spPr>
        <p:txBody>
          <a:bodyPr wrap="square" rtlCol="0">
            <a:spAutoFit/>
          </a:bodyPr>
          <a:lstStyle/>
          <a:p>
            <a:r>
              <a:rPr lang="en-GB" dirty="0">
                <a:solidFill>
                  <a:schemeClr val="bg1"/>
                </a:solidFill>
                <a:latin typeface="Gotham Rounded Book" pitchFamily="50" charset="0"/>
              </a:rPr>
              <a:t>Contact our specialist Subject Officers and administrative support team for your subject with any queries.  </a:t>
            </a:r>
          </a:p>
        </p:txBody>
      </p:sp>
      <p:pic>
        <p:nvPicPr>
          <p:cNvPr id="8" name="Picture 7" descr="Z:\Pictures\logos\WJEC_Logo_RG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017" y="5829300"/>
            <a:ext cx="800778" cy="799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327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6"/>
          </p:nvPr>
        </p:nvSpPr>
        <p:spPr>
          <a:xfrm>
            <a:off x="1209964" y="336696"/>
            <a:ext cx="6890327" cy="741434"/>
          </a:xfrm>
        </p:spPr>
        <p:txBody>
          <a:bodyPr>
            <a:normAutofit/>
          </a:bodyPr>
          <a:lstStyle/>
          <a:p>
            <a:r>
              <a:rPr lang="en-GB" dirty="0" err="1" smtClean="0">
                <a:solidFill>
                  <a:schemeClr val="bg1"/>
                </a:solidFill>
              </a:rPr>
              <a:t>Recordio’r</a:t>
            </a:r>
            <a:r>
              <a:rPr lang="en-GB" dirty="0" smtClean="0">
                <a:solidFill>
                  <a:schemeClr val="bg1"/>
                </a:solidFill>
              </a:rPr>
              <a:t> </a:t>
            </a:r>
            <a:r>
              <a:rPr lang="en-GB" dirty="0" err="1" smtClean="0">
                <a:solidFill>
                  <a:schemeClr val="bg1"/>
                </a:solidFill>
              </a:rPr>
              <a:t>Sain</a:t>
            </a:r>
            <a:r>
              <a:rPr lang="en-GB" dirty="0">
                <a:solidFill>
                  <a:schemeClr val="bg1"/>
                </a:solidFill>
              </a:rPr>
              <a:t> / Audio Recording </a:t>
            </a:r>
          </a:p>
        </p:txBody>
      </p:sp>
      <p:sp>
        <p:nvSpPr>
          <p:cNvPr id="4" name="Rectangle 3"/>
          <p:cNvSpPr/>
          <p:nvPr/>
        </p:nvSpPr>
        <p:spPr>
          <a:xfrm>
            <a:off x="157018" y="1385452"/>
            <a:ext cx="4461162" cy="5355312"/>
          </a:xfrm>
          <a:prstGeom prst="rect">
            <a:avLst/>
          </a:prstGeom>
        </p:spPr>
        <p:txBody>
          <a:bodyPr wrap="square">
            <a:spAutoFit/>
          </a:bodyPr>
          <a:lstStyle/>
          <a:p>
            <a:r>
              <a:rPr lang="cy-GB" dirty="0"/>
              <a:t>Mae'n ofynnol i'r cyflwynydd recordio'r sain yn y digwyddiad hwn. Dull rheoli yw hwn i sicrhau y gall CBAC ddangos ei fod yn cydymffurfio ag Amodau Cydnabyddiaeth y </a:t>
            </a:r>
            <a:r>
              <a:rPr lang="cy-GB" dirty="0" err="1"/>
              <a:t>rheoleiddwyr</a:t>
            </a:r>
            <a:r>
              <a:rPr lang="cy-GB" dirty="0"/>
              <a:t>; yn benodol yr Amodau hynny sy'n ymwneud â chyfrinachedd deunyddiau asesu. </a:t>
            </a:r>
            <a:endParaRPr lang="en-GB" dirty="0"/>
          </a:p>
          <a:p>
            <a:r>
              <a:rPr lang="cy-GB" dirty="0"/>
              <a:t> </a:t>
            </a:r>
            <a:endParaRPr lang="en-GB" dirty="0"/>
          </a:p>
          <a:p>
            <a:r>
              <a:rPr lang="cy-GB" dirty="0"/>
              <a:t>Bydd y recordiad hwn ar gael i'r </a:t>
            </a:r>
            <a:r>
              <a:rPr lang="cy-GB" dirty="0" err="1"/>
              <a:t>rheoleiddiwr</a:t>
            </a:r>
            <a:r>
              <a:rPr lang="cy-GB" dirty="0"/>
              <a:t> cymwysterau os gofynnir amdano, ond ni chaiff ei rannu â thrydydd partïon eraill. Bydd CBAC yn cadw'r recordiad yn ddiogel am gyfnod o dair blynedd, ac yn ei ddinistrio'n barhaol wedi hynny. </a:t>
            </a:r>
            <a:endParaRPr lang="en-GB" dirty="0"/>
          </a:p>
          <a:p>
            <a:r>
              <a:rPr lang="cy-GB" dirty="0"/>
              <a:t> </a:t>
            </a:r>
            <a:endParaRPr lang="en-GB" dirty="0"/>
          </a:p>
          <a:p>
            <a:r>
              <a:rPr lang="cy-GB" dirty="0"/>
              <a:t>Sylwer os gwelwch yn dda </a:t>
            </a:r>
            <a:r>
              <a:rPr lang="cy-GB" b="1" dirty="0"/>
              <a:t>NAD OES HAWL </a:t>
            </a:r>
            <a:r>
              <a:rPr lang="cy-GB" dirty="0"/>
              <a:t>gan gynrychiolwyr i recordio sain na ffilmio unrhyw agwedd ar y digwyddiad hwn.</a:t>
            </a:r>
            <a:endParaRPr lang="en-GB" dirty="0"/>
          </a:p>
          <a:p>
            <a:endParaRPr lang="en-GB" dirty="0"/>
          </a:p>
        </p:txBody>
      </p:sp>
      <p:sp>
        <p:nvSpPr>
          <p:cNvPr id="6" name="Rectangle 5"/>
          <p:cNvSpPr/>
          <p:nvPr/>
        </p:nvSpPr>
        <p:spPr>
          <a:xfrm>
            <a:off x="4696691" y="1385452"/>
            <a:ext cx="4318000" cy="5078313"/>
          </a:xfrm>
          <a:prstGeom prst="rect">
            <a:avLst/>
          </a:prstGeom>
        </p:spPr>
        <p:txBody>
          <a:bodyPr wrap="square">
            <a:spAutoFit/>
          </a:bodyPr>
          <a:lstStyle/>
          <a:p>
            <a:r>
              <a:rPr lang="en-GB" dirty="0"/>
              <a:t>The presenter is required to make an audio recording of this event. This is a control designed to ensure that WJEC is able to demonstrate compliance with regulatory Conditions of Recognition; specifically Conditions relating to the confidentiality of assessment materials. </a:t>
            </a:r>
          </a:p>
          <a:p>
            <a:r>
              <a:rPr lang="en-GB" dirty="0"/>
              <a:t> </a:t>
            </a:r>
          </a:p>
          <a:p>
            <a:r>
              <a:rPr lang="en-GB" dirty="0"/>
              <a:t>The recording will be made available to the qualifications regulator if required, but it will not be shared with any other third parties. The recording will be stored securely by WJEC for a period of three years and then permanently destroyed. </a:t>
            </a:r>
          </a:p>
          <a:p>
            <a:r>
              <a:rPr lang="en-GB" dirty="0"/>
              <a:t> </a:t>
            </a:r>
          </a:p>
          <a:p>
            <a:r>
              <a:rPr lang="en-GB" dirty="0"/>
              <a:t>Please note that delegates are </a:t>
            </a:r>
            <a:r>
              <a:rPr lang="en-GB" b="1" dirty="0"/>
              <a:t>NOT PERMITTED </a:t>
            </a:r>
            <a:r>
              <a:rPr lang="en-GB" dirty="0"/>
              <a:t>to make an audio or video recording of any aspect of this event. </a:t>
            </a:r>
          </a:p>
        </p:txBody>
      </p:sp>
      <p:cxnSp>
        <p:nvCxnSpPr>
          <p:cNvPr id="8" name="Straight Connector 7"/>
          <p:cNvCxnSpPr/>
          <p:nvPr/>
        </p:nvCxnSpPr>
        <p:spPr>
          <a:xfrm>
            <a:off x="4618181" y="1452099"/>
            <a:ext cx="0" cy="5070764"/>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3601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00942" y="1264161"/>
            <a:ext cx="1805650" cy="4647426"/>
          </a:xfrm>
          <a:prstGeom prst="rect">
            <a:avLst/>
          </a:prstGeom>
          <a:noFill/>
        </p:spPr>
        <p:txBody>
          <a:bodyPr wrap="square" rtlCol="0">
            <a:spAutoFit/>
          </a:bodyPr>
          <a:lstStyle/>
          <a:p>
            <a:pPr algn="ctr"/>
            <a:r>
              <a:rPr lang="en-GB" sz="1400" b="1" dirty="0" smtClean="0"/>
              <a:t>Geography</a:t>
            </a:r>
          </a:p>
          <a:p>
            <a:endParaRPr lang="en-GB" dirty="0"/>
          </a:p>
          <a:p>
            <a:pPr marL="285750" indent="-285750">
              <a:buFont typeface="Arial" panose="020B0604020202020204" pitchFamily="34" charset="0"/>
              <a:buChar char="•"/>
            </a:pPr>
            <a:r>
              <a:rPr lang="en-GB" sz="1200" dirty="0" smtClean="0">
                <a:solidFill>
                  <a:srgbClr val="C00000"/>
                </a:solidFill>
              </a:rPr>
              <a:t>Changing Population in the UK</a:t>
            </a:r>
            <a:r>
              <a:rPr lang="en-GB" sz="1200" dirty="0" smtClean="0"/>
              <a:t> </a:t>
            </a:r>
            <a:r>
              <a:rPr lang="en-GB" sz="1200" b="1" dirty="0" smtClean="0"/>
              <a:t>OR </a:t>
            </a:r>
            <a:r>
              <a:rPr lang="en-GB" sz="1200" dirty="0">
                <a:solidFill>
                  <a:srgbClr val="0070C0"/>
                </a:solidFill>
              </a:rPr>
              <a:t>Changing Population in the UK </a:t>
            </a:r>
            <a:r>
              <a:rPr lang="en-GB" sz="1200" dirty="0" smtClean="0">
                <a:solidFill>
                  <a:srgbClr val="0070C0"/>
                </a:solidFill>
              </a:rPr>
              <a:t>2018</a:t>
            </a:r>
            <a:endParaRPr lang="en-GB" sz="1200" b="1" dirty="0" smtClean="0">
              <a:solidFill>
                <a:srgbClr val="0070C0"/>
              </a:solidFill>
            </a:endParaRPr>
          </a:p>
          <a:p>
            <a:pPr marL="285750" indent="-285750">
              <a:buFont typeface="Arial" panose="020B0604020202020204" pitchFamily="34" charset="0"/>
              <a:buChar char="•"/>
            </a:pPr>
            <a:r>
              <a:rPr lang="en-GB" sz="1200" dirty="0" smtClean="0">
                <a:solidFill>
                  <a:srgbClr val="C00000"/>
                </a:solidFill>
              </a:rPr>
              <a:t>Fragile Environments </a:t>
            </a:r>
            <a:r>
              <a:rPr lang="en-GB" sz="1200" b="1" dirty="0" smtClean="0"/>
              <a:t>OR </a:t>
            </a:r>
            <a:r>
              <a:rPr lang="en-GB" sz="1200" dirty="0">
                <a:solidFill>
                  <a:srgbClr val="0070C0"/>
                </a:solidFill>
              </a:rPr>
              <a:t>Threatened Ecosystems </a:t>
            </a:r>
            <a:r>
              <a:rPr lang="en-GB" sz="1200" dirty="0" smtClean="0">
                <a:solidFill>
                  <a:srgbClr val="0070C0"/>
                </a:solidFill>
              </a:rPr>
              <a:t>2018</a:t>
            </a:r>
          </a:p>
          <a:p>
            <a:pPr marL="285750" indent="-285750">
              <a:buFont typeface="Arial" panose="020B0604020202020204" pitchFamily="34" charset="0"/>
              <a:buChar char="•"/>
            </a:pPr>
            <a:r>
              <a:rPr lang="en-GB" sz="1200" dirty="0" smtClean="0">
                <a:solidFill>
                  <a:srgbClr val="C00000"/>
                </a:solidFill>
              </a:rPr>
              <a:t>Volcanoes, Earthquakes, Tsunamis </a:t>
            </a:r>
            <a:r>
              <a:rPr lang="en-GB" sz="1200" b="1" dirty="0" smtClean="0"/>
              <a:t>OR </a:t>
            </a:r>
            <a:r>
              <a:rPr lang="en-GB" sz="1200" dirty="0">
                <a:solidFill>
                  <a:srgbClr val="0070C0"/>
                </a:solidFill>
              </a:rPr>
              <a:t>Responses to Major Tectonic Events 2018</a:t>
            </a:r>
          </a:p>
          <a:p>
            <a:pPr marL="285750" indent="-285750">
              <a:buFont typeface="Arial" panose="020B0604020202020204" pitchFamily="34" charset="0"/>
              <a:buChar char="•"/>
            </a:pPr>
            <a:r>
              <a:rPr lang="en-GB" sz="1200" dirty="0" smtClean="0">
                <a:solidFill>
                  <a:srgbClr val="C00000"/>
                </a:solidFill>
              </a:rPr>
              <a:t>Renewable Energy </a:t>
            </a:r>
            <a:r>
              <a:rPr lang="en-GB" sz="1200" b="1" dirty="0" smtClean="0"/>
              <a:t>OR</a:t>
            </a:r>
            <a:r>
              <a:rPr lang="en-GB" sz="1200" dirty="0" smtClean="0"/>
              <a:t> </a:t>
            </a:r>
            <a:r>
              <a:rPr lang="en-GB" sz="1200" dirty="0">
                <a:solidFill>
                  <a:srgbClr val="0070C0"/>
                </a:solidFill>
              </a:rPr>
              <a:t>Climate Change - </a:t>
            </a:r>
            <a:r>
              <a:rPr lang="en-GB" sz="1200" dirty="0">
                <a:solidFill>
                  <a:srgbClr val="0070C0"/>
                </a:solidFill>
                <a:ea typeface="Times New Roman" panose="02020603050405020304" pitchFamily="18" charset="0"/>
              </a:rPr>
              <a:t>causes, effects and responses 2018</a:t>
            </a:r>
          </a:p>
          <a:p>
            <a:pPr marL="285750" indent="-285750">
              <a:buFont typeface="Arial" panose="020B0604020202020204" pitchFamily="34" charset="0"/>
              <a:buChar char="•"/>
            </a:pPr>
            <a:r>
              <a:rPr lang="en-GB" sz="1200" dirty="0" smtClean="0">
                <a:latin typeface="+mn-lt"/>
              </a:rPr>
              <a:t>Sustainable Communities</a:t>
            </a:r>
          </a:p>
          <a:p>
            <a:pPr marL="285750" indent="-285750">
              <a:buFont typeface="Arial" panose="020B0604020202020204" pitchFamily="34" charset="0"/>
              <a:buChar char="•"/>
            </a:pPr>
            <a:r>
              <a:rPr lang="en-GB" sz="1200" dirty="0" smtClean="0">
                <a:solidFill>
                  <a:srgbClr val="C00000"/>
                </a:solidFill>
                <a:latin typeface="+mn-lt"/>
              </a:rPr>
              <a:t>Sustainable Tourism </a:t>
            </a:r>
            <a:r>
              <a:rPr lang="en-GB" sz="1200" b="1" dirty="0" smtClean="0">
                <a:latin typeface="+mn-lt"/>
              </a:rPr>
              <a:t>OR</a:t>
            </a:r>
            <a:r>
              <a:rPr lang="en-GB" sz="1200" dirty="0" smtClean="0">
                <a:latin typeface="+mn-lt"/>
              </a:rPr>
              <a:t> </a:t>
            </a:r>
            <a:r>
              <a:rPr lang="en-GB" sz="1200" dirty="0" smtClean="0">
                <a:solidFill>
                  <a:srgbClr val="0070C0"/>
                </a:solidFill>
              </a:rPr>
              <a:t>Changing trends in tourism </a:t>
            </a:r>
            <a:r>
              <a:rPr lang="en-GB" sz="1200" dirty="0">
                <a:solidFill>
                  <a:srgbClr val="0070C0"/>
                </a:solidFill>
              </a:rPr>
              <a:t>2018</a:t>
            </a:r>
          </a:p>
          <a:p>
            <a:pPr marL="285750" indent="-285750">
              <a:buFont typeface="Arial" panose="020B0604020202020204" pitchFamily="34" charset="0"/>
              <a:buChar char="•"/>
            </a:pPr>
            <a:endParaRPr lang="en-GB" sz="1200" dirty="0" smtClean="0">
              <a:latin typeface="+mn-lt"/>
            </a:endParaRPr>
          </a:p>
        </p:txBody>
      </p:sp>
      <p:sp>
        <p:nvSpPr>
          <p:cNvPr id="15" name="TextBox 14"/>
          <p:cNvSpPr txBox="1"/>
          <p:nvPr/>
        </p:nvSpPr>
        <p:spPr>
          <a:xfrm>
            <a:off x="2106592" y="1250657"/>
            <a:ext cx="1805650" cy="3908762"/>
          </a:xfrm>
          <a:prstGeom prst="rect">
            <a:avLst/>
          </a:prstGeom>
          <a:noFill/>
        </p:spPr>
        <p:txBody>
          <a:bodyPr wrap="square" rtlCol="0">
            <a:spAutoFit/>
          </a:bodyPr>
          <a:lstStyle/>
          <a:p>
            <a:pPr algn="ctr"/>
            <a:r>
              <a:rPr lang="en-GB" sz="1400" b="1" dirty="0" smtClean="0"/>
              <a:t>History</a:t>
            </a:r>
          </a:p>
          <a:p>
            <a:endParaRPr lang="en-GB" dirty="0"/>
          </a:p>
          <a:p>
            <a:pPr marL="171450" indent="-171450">
              <a:buFont typeface="Arial" panose="020B0604020202020204" pitchFamily="34" charset="0"/>
              <a:buChar char="•"/>
            </a:pPr>
            <a:r>
              <a:rPr lang="en-GB" sz="1200" dirty="0" smtClean="0">
                <a:solidFill>
                  <a:srgbClr val="C00000"/>
                </a:solidFill>
              </a:rPr>
              <a:t>Looking at your history </a:t>
            </a:r>
            <a:r>
              <a:rPr lang="en-GB" sz="1200" b="1" dirty="0" smtClean="0"/>
              <a:t>OR</a:t>
            </a:r>
            <a:r>
              <a:rPr lang="en-GB" sz="1200" dirty="0" smtClean="0"/>
              <a:t> </a:t>
            </a:r>
            <a:r>
              <a:rPr lang="en-GB" sz="1200" dirty="0">
                <a:solidFill>
                  <a:srgbClr val="0070C0"/>
                </a:solidFill>
              </a:rPr>
              <a:t>Looking at </a:t>
            </a:r>
            <a:r>
              <a:rPr lang="en-GB" sz="1200" dirty="0" smtClean="0">
                <a:solidFill>
                  <a:srgbClr val="0070C0"/>
                </a:solidFill>
              </a:rPr>
              <a:t>local </a:t>
            </a:r>
            <a:r>
              <a:rPr lang="en-GB" sz="1200" dirty="0">
                <a:solidFill>
                  <a:srgbClr val="0070C0"/>
                </a:solidFill>
              </a:rPr>
              <a:t>history 2018</a:t>
            </a:r>
          </a:p>
          <a:p>
            <a:pPr marL="171450" indent="-171450">
              <a:buFont typeface="Arial" panose="020B0604020202020204" pitchFamily="34" charset="0"/>
              <a:buChar char="•"/>
            </a:pPr>
            <a:r>
              <a:rPr lang="en-US" sz="1200" dirty="0" smtClean="0">
                <a:solidFill>
                  <a:srgbClr val="C00000"/>
                </a:solidFill>
              </a:rPr>
              <a:t>A </a:t>
            </a:r>
            <a:r>
              <a:rPr lang="en-US" sz="1200" dirty="0">
                <a:solidFill>
                  <a:srgbClr val="C00000"/>
                </a:solidFill>
              </a:rPr>
              <a:t>British society in the </a:t>
            </a:r>
            <a:r>
              <a:rPr lang="en-US" sz="1200" dirty="0" smtClean="0">
                <a:solidFill>
                  <a:srgbClr val="C00000"/>
                </a:solidFill>
              </a:rPr>
              <a:t>past </a:t>
            </a:r>
            <a:r>
              <a:rPr lang="en-US" sz="1200" b="1" dirty="0" smtClean="0"/>
              <a:t>OR</a:t>
            </a:r>
            <a:r>
              <a:rPr lang="en-US" sz="1200" dirty="0" smtClean="0">
                <a:solidFill>
                  <a:srgbClr val="0070C0"/>
                </a:solidFill>
              </a:rPr>
              <a:t> </a:t>
            </a:r>
            <a:r>
              <a:rPr lang="en-GB" sz="1200" dirty="0">
                <a:solidFill>
                  <a:srgbClr val="0070C0"/>
                </a:solidFill>
              </a:rPr>
              <a:t>A British society in the past 2018</a:t>
            </a:r>
          </a:p>
          <a:p>
            <a:pPr marL="171450" indent="-171450">
              <a:buFont typeface="Arial" panose="020B0604020202020204" pitchFamily="34" charset="0"/>
              <a:buChar char="•"/>
            </a:pPr>
            <a:r>
              <a:rPr lang="en-GB" sz="1200" dirty="0" smtClean="0">
                <a:solidFill>
                  <a:srgbClr val="C00000"/>
                </a:solidFill>
              </a:rPr>
              <a:t>A </a:t>
            </a:r>
            <a:r>
              <a:rPr lang="en-GB" sz="1200" dirty="0">
                <a:solidFill>
                  <a:srgbClr val="C00000"/>
                </a:solidFill>
              </a:rPr>
              <a:t>non-British society in the </a:t>
            </a:r>
            <a:r>
              <a:rPr lang="en-GB" sz="1200" dirty="0" smtClean="0">
                <a:solidFill>
                  <a:srgbClr val="C00000"/>
                </a:solidFill>
              </a:rPr>
              <a:t>past </a:t>
            </a:r>
            <a:r>
              <a:rPr lang="en-GB" sz="1200" b="1" dirty="0" smtClean="0"/>
              <a:t>OR</a:t>
            </a:r>
            <a:r>
              <a:rPr lang="en-GB" sz="1200" dirty="0" smtClean="0"/>
              <a:t> </a:t>
            </a:r>
            <a:r>
              <a:rPr lang="en-GB" sz="1200" dirty="0">
                <a:solidFill>
                  <a:srgbClr val="0070C0"/>
                </a:solidFill>
              </a:rPr>
              <a:t>A non-British society in the past 2018</a:t>
            </a:r>
          </a:p>
          <a:p>
            <a:pPr marL="171450" indent="-171450">
              <a:buFont typeface="Arial" panose="020B0604020202020204" pitchFamily="34" charset="0"/>
              <a:buChar char="•"/>
            </a:pPr>
            <a:r>
              <a:rPr lang="en-GB" sz="1200" dirty="0" smtClean="0">
                <a:solidFill>
                  <a:srgbClr val="C00000"/>
                </a:solidFill>
              </a:rPr>
              <a:t>Historical </a:t>
            </a:r>
            <a:r>
              <a:rPr lang="en-GB" sz="1200" dirty="0">
                <a:solidFill>
                  <a:srgbClr val="C00000"/>
                </a:solidFill>
              </a:rPr>
              <a:t>change over </a:t>
            </a:r>
            <a:r>
              <a:rPr lang="en-GB" sz="1200" dirty="0" smtClean="0">
                <a:solidFill>
                  <a:srgbClr val="C00000"/>
                </a:solidFill>
              </a:rPr>
              <a:t>time </a:t>
            </a:r>
            <a:r>
              <a:rPr lang="en-GB" sz="1200" b="1" dirty="0" smtClean="0"/>
              <a:t>OR</a:t>
            </a:r>
            <a:r>
              <a:rPr lang="en-GB" sz="1200" dirty="0" smtClean="0"/>
              <a:t> </a:t>
            </a:r>
            <a:r>
              <a:rPr lang="en-GB" sz="1200" dirty="0">
                <a:solidFill>
                  <a:srgbClr val="0070C0"/>
                </a:solidFill>
              </a:rPr>
              <a:t>Historical change over time </a:t>
            </a:r>
            <a:r>
              <a:rPr lang="en-GB" sz="1200" dirty="0" smtClean="0">
                <a:solidFill>
                  <a:srgbClr val="0070C0"/>
                </a:solidFill>
              </a:rPr>
              <a:t>2018</a:t>
            </a:r>
          </a:p>
          <a:p>
            <a:pPr marL="171450" indent="-171450">
              <a:buFont typeface="Arial" panose="020B0604020202020204" pitchFamily="34" charset="0"/>
              <a:buChar char="•"/>
            </a:pPr>
            <a:r>
              <a:rPr lang="en-GB" sz="1200" dirty="0" smtClean="0">
                <a:solidFill>
                  <a:srgbClr val="C00000"/>
                </a:solidFill>
              </a:rPr>
              <a:t>People </a:t>
            </a:r>
            <a:r>
              <a:rPr lang="en-GB" sz="1200" dirty="0">
                <a:solidFill>
                  <a:srgbClr val="C00000"/>
                </a:solidFill>
              </a:rPr>
              <a:t>and </a:t>
            </a:r>
            <a:r>
              <a:rPr lang="en-GB" sz="1200" dirty="0" smtClean="0">
                <a:solidFill>
                  <a:srgbClr val="C00000"/>
                </a:solidFill>
              </a:rPr>
              <a:t>protest</a:t>
            </a:r>
            <a:r>
              <a:rPr lang="en-GB" sz="1200" dirty="0" smtClean="0"/>
              <a:t> </a:t>
            </a:r>
            <a:r>
              <a:rPr lang="en-GB" sz="1200" b="1" dirty="0" smtClean="0"/>
              <a:t>OR </a:t>
            </a:r>
            <a:r>
              <a:rPr lang="en-GB" sz="1200" dirty="0">
                <a:solidFill>
                  <a:srgbClr val="0070C0"/>
                </a:solidFill>
              </a:rPr>
              <a:t>People and protest </a:t>
            </a:r>
            <a:r>
              <a:rPr lang="en-GB" sz="1200" dirty="0" smtClean="0">
                <a:solidFill>
                  <a:srgbClr val="0070C0"/>
                </a:solidFill>
              </a:rPr>
              <a:t>2018</a:t>
            </a:r>
            <a:endParaRPr lang="en-GB" sz="1200" b="1" dirty="0" smtClean="0">
              <a:solidFill>
                <a:srgbClr val="0070C0"/>
              </a:solidFill>
            </a:endParaRPr>
          </a:p>
          <a:p>
            <a:pPr marL="171450" indent="-171450">
              <a:buFont typeface="Arial" panose="020B0604020202020204" pitchFamily="34" charset="0"/>
              <a:buChar char="•"/>
            </a:pPr>
            <a:r>
              <a:rPr lang="en-GB" sz="1200" dirty="0" smtClean="0"/>
              <a:t>History in the Media</a:t>
            </a:r>
            <a:endParaRPr lang="en-GB" sz="1200" dirty="0"/>
          </a:p>
        </p:txBody>
      </p:sp>
      <p:sp>
        <p:nvSpPr>
          <p:cNvPr id="16" name="TextBox 15"/>
          <p:cNvSpPr txBox="1"/>
          <p:nvPr/>
        </p:nvSpPr>
        <p:spPr>
          <a:xfrm>
            <a:off x="3912242" y="1267148"/>
            <a:ext cx="1805650" cy="5755422"/>
          </a:xfrm>
          <a:prstGeom prst="rect">
            <a:avLst/>
          </a:prstGeom>
          <a:noFill/>
        </p:spPr>
        <p:txBody>
          <a:bodyPr wrap="square" rtlCol="0">
            <a:spAutoFit/>
          </a:bodyPr>
          <a:lstStyle/>
          <a:p>
            <a:pPr algn="ctr"/>
            <a:r>
              <a:rPr lang="en-GB" sz="1400" b="1" dirty="0" smtClean="0"/>
              <a:t>Religious Studies</a:t>
            </a:r>
          </a:p>
          <a:p>
            <a:endParaRPr lang="en-GB" dirty="0"/>
          </a:p>
          <a:p>
            <a:pPr marL="285750" indent="-285750">
              <a:buFont typeface="Arial" panose="020B0604020202020204" pitchFamily="34" charset="0"/>
              <a:buChar char="•"/>
            </a:pPr>
            <a:r>
              <a:rPr lang="en-GB" sz="1200" dirty="0">
                <a:solidFill>
                  <a:srgbClr val="C00000"/>
                </a:solidFill>
              </a:rPr>
              <a:t>Religious </a:t>
            </a:r>
            <a:r>
              <a:rPr lang="en-GB" sz="1200" dirty="0" smtClean="0">
                <a:solidFill>
                  <a:srgbClr val="C00000"/>
                </a:solidFill>
              </a:rPr>
              <a:t>festivals </a:t>
            </a:r>
            <a:r>
              <a:rPr lang="en-GB" sz="1200" b="1" dirty="0" smtClean="0"/>
              <a:t>OR</a:t>
            </a:r>
            <a:r>
              <a:rPr lang="en-GB" sz="1200" dirty="0" smtClean="0"/>
              <a:t> </a:t>
            </a:r>
            <a:r>
              <a:rPr lang="en-GB" sz="1200" dirty="0" smtClean="0">
                <a:solidFill>
                  <a:srgbClr val="0070C0"/>
                </a:solidFill>
              </a:rPr>
              <a:t>Religious Festivals and Celebrations 2018</a:t>
            </a:r>
          </a:p>
          <a:p>
            <a:pPr marL="285750" lvl="0" indent="-285750">
              <a:buFont typeface="Arial" panose="020B0604020202020204" pitchFamily="34" charset="0"/>
              <a:buChar char="•"/>
            </a:pPr>
            <a:r>
              <a:rPr lang="en-GB" sz="1200" dirty="0" smtClean="0">
                <a:solidFill>
                  <a:srgbClr val="C00000"/>
                </a:solidFill>
              </a:rPr>
              <a:t>Religious </a:t>
            </a:r>
            <a:r>
              <a:rPr lang="en-GB" sz="1200" dirty="0">
                <a:solidFill>
                  <a:srgbClr val="C00000"/>
                </a:solidFill>
              </a:rPr>
              <a:t>initiation </a:t>
            </a:r>
            <a:r>
              <a:rPr lang="en-GB" sz="1200" dirty="0" smtClean="0">
                <a:solidFill>
                  <a:srgbClr val="C00000"/>
                </a:solidFill>
              </a:rPr>
              <a:t>rites </a:t>
            </a:r>
            <a:r>
              <a:rPr lang="en-GB" sz="1200" dirty="0">
                <a:solidFill>
                  <a:srgbClr val="C00000"/>
                </a:solidFill>
              </a:rPr>
              <a:t>Religious </a:t>
            </a:r>
            <a:r>
              <a:rPr lang="en-GB" sz="1200" dirty="0" smtClean="0">
                <a:solidFill>
                  <a:srgbClr val="C00000"/>
                </a:solidFill>
              </a:rPr>
              <a:t>marriage services </a:t>
            </a:r>
            <a:r>
              <a:rPr lang="en-GB" sz="1200" b="1" dirty="0"/>
              <a:t>OR </a:t>
            </a:r>
            <a:r>
              <a:rPr lang="en-GB" sz="1200" dirty="0">
                <a:solidFill>
                  <a:srgbClr val="0070C0"/>
                </a:solidFill>
              </a:rPr>
              <a:t>Important ceremonies in life and death </a:t>
            </a:r>
            <a:r>
              <a:rPr lang="en-GB" sz="1200" dirty="0" smtClean="0">
                <a:solidFill>
                  <a:srgbClr val="0070C0"/>
                </a:solidFill>
              </a:rPr>
              <a:t>2018</a:t>
            </a:r>
          </a:p>
          <a:p>
            <a:pPr marL="285750" indent="-285750">
              <a:buFont typeface="Arial" panose="020B0604020202020204" pitchFamily="34" charset="0"/>
              <a:buChar char="•"/>
            </a:pPr>
            <a:r>
              <a:rPr lang="en-GB" sz="1200" dirty="0" smtClean="0">
                <a:solidFill>
                  <a:srgbClr val="C00000"/>
                </a:solidFill>
              </a:rPr>
              <a:t>Places </a:t>
            </a:r>
            <a:r>
              <a:rPr lang="en-GB" sz="1200" dirty="0">
                <a:solidFill>
                  <a:srgbClr val="C00000"/>
                </a:solidFill>
              </a:rPr>
              <a:t>of </a:t>
            </a:r>
            <a:r>
              <a:rPr lang="en-GB" sz="1200" dirty="0" smtClean="0">
                <a:solidFill>
                  <a:srgbClr val="C00000"/>
                </a:solidFill>
              </a:rPr>
              <a:t>worship </a:t>
            </a:r>
            <a:r>
              <a:rPr lang="en-GB" sz="1200" b="1" dirty="0" smtClean="0"/>
              <a:t>OR</a:t>
            </a:r>
            <a:r>
              <a:rPr lang="en-GB" sz="1200" dirty="0" smtClean="0"/>
              <a:t> </a:t>
            </a:r>
            <a:r>
              <a:rPr lang="en-GB" sz="1200" dirty="0">
                <a:solidFill>
                  <a:srgbClr val="0070C0"/>
                </a:solidFill>
              </a:rPr>
              <a:t>Places of worship </a:t>
            </a:r>
            <a:r>
              <a:rPr lang="en-GB" sz="1200" dirty="0" smtClean="0">
                <a:solidFill>
                  <a:srgbClr val="0070C0"/>
                </a:solidFill>
              </a:rPr>
              <a:t>2018</a:t>
            </a:r>
          </a:p>
          <a:p>
            <a:pPr marL="285750" indent="-285750">
              <a:buFont typeface="Arial" panose="020B0604020202020204" pitchFamily="34" charset="0"/>
              <a:buChar char="•"/>
            </a:pPr>
            <a:r>
              <a:rPr lang="en-GB" sz="1200" dirty="0" smtClean="0"/>
              <a:t>The work of religious charities</a:t>
            </a:r>
          </a:p>
          <a:p>
            <a:pPr marL="285750" indent="-285750">
              <a:buFont typeface="Arial" panose="020B0604020202020204" pitchFamily="34" charset="0"/>
              <a:buChar char="•"/>
            </a:pPr>
            <a:r>
              <a:rPr lang="en-GB" sz="1200" dirty="0"/>
              <a:t>Famous followers of </a:t>
            </a:r>
            <a:r>
              <a:rPr lang="en-GB" sz="1200" dirty="0" smtClean="0"/>
              <a:t>religion</a:t>
            </a:r>
          </a:p>
          <a:p>
            <a:pPr marL="285750" indent="-285750">
              <a:buFont typeface="Arial" panose="020B0604020202020204" pitchFamily="34" charset="0"/>
              <a:buChar char="•"/>
            </a:pPr>
            <a:r>
              <a:rPr lang="en-GB" sz="1200" dirty="0">
                <a:solidFill>
                  <a:srgbClr val="C00000"/>
                </a:solidFill>
              </a:rPr>
              <a:t>Religious and moral arguments over contentious </a:t>
            </a:r>
            <a:r>
              <a:rPr lang="en-GB" sz="1200" dirty="0" smtClean="0">
                <a:solidFill>
                  <a:srgbClr val="C00000"/>
                </a:solidFill>
              </a:rPr>
              <a:t>issues </a:t>
            </a:r>
            <a:r>
              <a:rPr lang="en-GB" sz="1200" b="1" dirty="0" smtClean="0"/>
              <a:t>OR</a:t>
            </a:r>
            <a:r>
              <a:rPr lang="en-GB" sz="1200" dirty="0" smtClean="0"/>
              <a:t> </a:t>
            </a:r>
            <a:r>
              <a:rPr lang="en-GB" sz="1200" dirty="0">
                <a:solidFill>
                  <a:srgbClr val="0070C0"/>
                </a:solidFill>
              </a:rPr>
              <a:t>Contentious issues in the modern world </a:t>
            </a:r>
            <a:r>
              <a:rPr lang="en-GB" sz="1200" dirty="0" smtClean="0">
                <a:solidFill>
                  <a:srgbClr val="0070C0"/>
                </a:solidFill>
              </a:rPr>
              <a:t>2018</a:t>
            </a:r>
            <a:endParaRPr lang="en-GB" sz="1200" dirty="0">
              <a:solidFill>
                <a:srgbClr val="0070C0"/>
              </a:solidFill>
            </a:endParaRPr>
          </a:p>
          <a:p>
            <a:pPr marL="285750" indent="-285750">
              <a:buFont typeface="Arial" panose="020B0604020202020204" pitchFamily="34" charset="0"/>
              <a:buChar char="•"/>
            </a:pPr>
            <a:r>
              <a:rPr lang="en-GB" sz="1200" dirty="0" smtClean="0">
                <a:solidFill>
                  <a:srgbClr val="C00000"/>
                </a:solidFill>
              </a:rPr>
              <a:t>Persecution </a:t>
            </a:r>
            <a:r>
              <a:rPr lang="en-GB" sz="1200" dirty="0">
                <a:solidFill>
                  <a:srgbClr val="C00000"/>
                </a:solidFill>
              </a:rPr>
              <a:t>of </a:t>
            </a:r>
            <a:r>
              <a:rPr lang="en-GB" sz="1200" dirty="0" smtClean="0">
                <a:solidFill>
                  <a:srgbClr val="C00000"/>
                </a:solidFill>
              </a:rPr>
              <a:t>people </a:t>
            </a:r>
            <a:r>
              <a:rPr lang="en-GB" sz="1200" b="1" dirty="0" smtClean="0"/>
              <a:t>OR </a:t>
            </a:r>
            <a:r>
              <a:rPr lang="en-GB" sz="1200" dirty="0">
                <a:solidFill>
                  <a:srgbClr val="0070C0"/>
                </a:solidFill>
              </a:rPr>
              <a:t>Prejudice and discrimination against people 2018</a:t>
            </a:r>
          </a:p>
          <a:p>
            <a:pPr marL="285750" indent="-285750">
              <a:buFont typeface="Arial" panose="020B0604020202020204" pitchFamily="34" charset="0"/>
              <a:buChar char="•"/>
            </a:pPr>
            <a:endParaRPr lang="en-GB" sz="1200" b="1" dirty="0"/>
          </a:p>
        </p:txBody>
      </p:sp>
      <p:sp>
        <p:nvSpPr>
          <p:cNvPr id="17" name="TextBox 16"/>
          <p:cNvSpPr txBox="1"/>
          <p:nvPr/>
        </p:nvSpPr>
        <p:spPr>
          <a:xfrm>
            <a:off x="5717892" y="1267148"/>
            <a:ext cx="1805650" cy="4693593"/>
          </a:xfrm>
          <a:prstGeom prst="rect">
            <a:avLst/>
          </a:prstGeom>
          <a:noFill/>
        </p:spPr>
        <p:txBody>
          <a:bodyPr wrap="square" rtlCol="0">
            <a:spAutoFit/>
          </a:bodyPr>
          <a:lstStyle/>
          <a:p>
            <a:pPr algn="ctr"/>
            <a:r>
              <a:rPr lang="en-GB" sz="1400" b="1" dirty="0" smtClean="0"/>
              <a:t>Humanities</a:t>
            </a:r>
          </a:p>
          <a:p>
            <a:endParaRPr lang="en-GB" sz="1400" dirty="0"/>
          </a:p>
          <a:p>
            <a:pPr marL="171450" indent="-171450">
              <a:buFont typeface="Arial" panose="020B0604020202020204" pitchFamily="34" charset="0"/>
              <a:buChar char="•"/>
            </a:pPr>
            <a:r>
              <a:rPr lang="en-GB" sz="1200" dirty="0">
                <a:solidFill>
                  <a:srgbClr val="C00000"/>
                </a:solidFill>
              </a:rPr>
              <a:t>The ethics of food production and the </a:t>
            </a:r>
            <a:r>
              <a:rPr lang="en-GB" sz="1200" dirty="0" smtClean="0">
                <a:solidFill>
                  <a:srgbClr val="C00000"/>
                </a:solidFill>
              </a:rPr>
              <a:t>consumer</a:t>
            </a:r>
            <a:r>
              <a:rPr lang="en-GB" sz="1200" dirty="0" smtClean="0"/>
              <a:t> </a:t>
            </a:r>
            <a:r>
              <a:rPr lang="en-GB" sz="1200" b="1" dirty="0" smtClean="0"/>
              <a:t>OR</a:t>
            </a:r>
            <a:r>
              <a:rPr lang="en-GB" sz="1200" dirty="0" smtClean="0"/>
              <a:t> </a:t>
            </a:r>
            <a:r>
              <a:rPr lang="en-GB" sz="1200" dirty="0">
                <a:solidFill>
                  <a:srgbClr val="0070C0"/>
                </a:solidFill>
              </a:rPr>
              <a:t>The ethics of food production and the consumer </a:t>
            </a:r>
            <a:r>
              <a:rPr lang="en-GB" sz="1200" dirty="0" smtClean="0">
                <a:solidFill>
                  <a:srgbClr val="0070C0"/>
                </a:solidFill>
              </a:rPr>
              <a:t>2018</a:t>
            </a:r>
          </a:p>
          <a:p>
            <a:pPr marL="171450" indent="-171450">
              <a:buFont typeface="Arial" panose="020B0604020202020204" pitchFamily="34" charset="0"/>
              <a:buChar char="•"/>
            </a:pPr>
            <a:r>
              <a:rPr lang="en-GB" sz="1200" dirty="0" smtClean="0">
                <a:solidFill>
                  <a:srgbClr val="C00000"/>
                </a:solidFill>
              </a:rPr>
              <a:t>The </a:t>
            </a:r>
            <a:r>
              <a:rPr lang="en-GB" sz="1200" dirty="0">
                <a:solidFill>
                  <a:srgbClr val="C00000"/>
                </a:solidFill>
              </a:rPr>
              <a:t>effects of consumerism on today’s </a:t>
            </a:r>
            <a:r>
              <a:rPr lang="en-GB" sz="1200" dirty="0" smtClean="0">
                <a:solidFill>
                  <a:srgbClr val="C00000"/>
                </a:solidFill>
              </a:rPr>
              <a:t>society </a:t>
            </a:r>
            <a:r>
              <a:rPr lang="en-GB" sz="1200" b="1" dirty="0" smtClean="0"/>
              <a:t>OR</a:t>
            </a:r>
            <a:r>
              <a:rPr lang="en-GB" sz="1200" dirty="0" smtClean="0"/>
              <a:t> </a:t>
            </a:r>
            <a:r>
              <a:rPr lang="en-GB" sz="1200" dirty="0">
                <a:solidFill>
                  <a:srgbClr val="0070C0"/>
                </a:solidFill>
              </a:rPr>
              <a:t>The effects of consumerism </a:t>
            </a:r>
            <a:r>
              <a:rPr lang="en-GB" sz="1200" dirty="0" smtClean="0">
                <a:solidFill>
                  <a:srgbClr val="0070C0"/>
                </a:solidFill>
              </a:rPr>
              <a:t>2018</a:t>
            </a:r>
          </a:p>
          <a:p>
            <a:pPr marL="171450" indent="-171450">
              <a:buFont typeface="Arial" panose="020B0604020202020204" pitchFamily="34" charset="0"/>
              <a:buChar char="•"/>
            </a:pPr>
            <a:r>
              <a:rPr lang="en-GB" sz="1200" dirty="0" smtClean="0"/>
              <a:t>Child </a:t>
            </a:r>
            <a:r>
              <a:rPr lang="en-GB" sz="1200" dirty="0"/>
              <a:t>poverty and </a:t>
            </a:r>
            <a:r>
              <a:rPr lang="en-GB" sz="1200" dirty="0" smtClean="0"/>
              <a:t>exploitation</a:t>
            </a:r>
          </a:p>
          <a:p>
            <a:pPr marL="171450" indent="-171450">
              <a:buFont typeface="Arial" panose="020B0604020202020204" pitchFamily="34" charset="0"/>
              <a:buChar char="•"/>
            </a:pPr>
            <a:r>
              <a:rPr lang="en-GB" sz="1200" dirty="0">
                <a:solidFill>
                  <a:srgbClr val="C00000"/>
                </a:solidFill>
              </a:rPr>
              <a:t>Responses to conflict in world </a:t>
            </a:r>
            <a:r>
              <a:rPr lang="en-GB" sz="1200" dirty="0" smtClean="0">
                <a:solidFill>
                  <a:srgbClr val="C00000"/>
                </a:solidFill>
              </a:rPr>
              <a:t>events </a:t>
            </a:r>
            <a:r>
              <a:rPr lang="en-GB" sz="1200" b="1" dirty="0" smtClean="0"/>
              <a:t>OR</a:t>
            </a:r>
            <a:r>
              <a:rPr lang="en-GB" sz="1200" dirty="0" smtClean="0"/>
              <a:t> </a:t>
            </a:r>
            <a:r>
              <a:rPr lang="en-GB" sz="1200" dirty="0">
                <a:solidFill>
                  <a:srgbClr val="0070C0"/>
                </a:solidFill>
              </a:rPr>
              <a:t>Responses to conflict in world events </a:t>
            </a:r>
            <a:r>
              <a:rPr lang="en-GB" sz="1200" dirty="0" smtClean="0">
                <a:solidFill>
                  <a:srgbClr val="0070C0"/>
                </a:solidFill>
              </a:rPr>
              <a:t>2018</a:t>
            </a:r>
          </a:p>
          <a:p>
            <a:pPr marL="171450" indent="-171450">
              <a:buFont typeface="Arial" panose="020B0604020202020204" pitchFamily="34" charset="0"/>
              <a:buChar char="•"/>
            </a:pPr>
            <a:r>
              <a:rPr lang="en-GB" sz="1200" dirty="0" smtClean="0">
                <a:solidFill>
                  <a:srgbClr val="C00000"/>
                </a:solidFill>
              </a:rPr>
              <a:t>Taking </a:t>
            </a:r>
            <a:r>
              <a:rPr lang="en-GB" sz="1200" dirty="0">
                <a:solidFill>
                  <a:srgbClr val="C00000"/>
                </a:solidFill>
              </a:rPr>
              <a:t>a role in society in the </a:t>
            </a:r>
            <a:r>
              <a:rPr lang="en-GB" sz="1200" dirty="0" smtClean="0">
                <a:solidFill>
                  <a:srgbClr val="C00000"/>
                </a:solidFill>
              </a:rPr>
              <a:t>UK </a:t>
            </a:r>
            <a:r>
              <a:rPr lang="en-GB" sz="1200" b="1" dirty="0" smtClean="0"/>
              <a:t>OR</a:t>
            </a:r>
            <a:r>
              <a:rPr lang="en-GB" sz="1200" dirty="0" smtClean="0"/>
              <a:t> </a:t>
            </a:r>
            <a:r>
              <a:rPr lang="en-GB" sz="1200" dirty="0">
                <a:solidFill>
                  <a:srgbClr val="0070C0"/>
                </a:solidFill>
              </a:rPr>
              <a:t>Taking a role in society in the UK 2018</a:t>
            </a:r>
          </a:p>
          <a:p>
            <a:pPr marL="171450" indent="-171450">
              <a:buFont typeface="Arial" panose="020B0604020202020204" pitchFamily="34" charset="0"/>
              <a:buChar char="•"/>
            </a:pPr>
            <a:endParaRPr lang="en-GB" sz="1200" dirty="0"/>
          </a:p>
          <a:p>
            <a:pPr marL="171450" indent="-171450">
              <a:buFont typeface="Arial" panose="020B0604020202020204" pitchFamily="34" charset="0"/>
              <a:buChar char="•"/>
            </a:pPr>
            <a:endParaRPr lang="en-GB" sz="700" dirty="0"/>
          </a:p>
        </p:txBody>
      </p:sp>
      <p:sp>
        <p:nvSpPr>
          <p:cNvPr id="18" name="TextBox 17"/>
          <p:cNvSpPr txBox="1"/>
          <p:nvPr/>
        </p:nvSpPr>
        <p:spPr>
          <a:xfrm>
            <a:off x="7523542" y="1280652"/>
            <a:ext cx="1620458" cy="3108543"/>
          </a:xfrm>
          <a:prstGeom prst="rect">
            <a:avLst/>
          </a:prstGeom>
          <a:noFill/>
        </p:spPr>
        <p:txBody>
          <a:bodyPr wrap="square" rtlCol="0">
            <a:spAutoFit/>
          </a:bodyPr>
          <a:lstStyle/>
          <a:p>
            <a:pPr algn="ctr"/>
            <a:r>
              <a:rPr lang="en-GB" sz="1400" b="1" dirty="0" smtClean="0"/>
              <a:t>French</a:t>
            </a:r>
          </a:p>
          <a:p>
            <a:endParaRPr lang="en-GB" sz="1400" dirty="0"/>
          </a:p>
          <a:p>
            <a:pPr marL="285750" indent="-285750">
              <a:buFont typeface="Arial" panose="020B0604020202020204" pitchFamily="34" charset="0"/>
              <a:buChar char="•"/>
            </a:pPr>
            <a:r>
              <a:rPr lang="en-GB" sz="1200" dirty="0"/>
              <a:t>Being a tourist in a French speaking country </a:t>
            </a:r>
            <a:endParaRPr lang="en-GB" sz="1200" dirty="0" smtClean="0"/>
          </a:p>
          <a:p>
            <a:pPr marL="285750" indent="-285750">
              <a:buFont typeface="Arial" panose="020B0604020202020204" pitchFamily="34" charset="0"/>
              <a:buChar char="•"/>
            </a:pPr>
            <a:r>
              <a:rPr lang="en-GB" sz="1200" dirty="0"/>
              <a:t>Introducing self, family and friends in </a:t>
            </a:r>
            <a:r>
              <a:rPr lang="en-GB" sz="1200" dirty="0" smtClean="0"/>
              <a:t>French</a:t>
            </a:r>
          </a:p>
          <a:p>
            <a:pPr marL="285750" indent="-285750">
              <a:buFont typeface="Arial" panose="020B0604020202020204" pitchFamily="34" charset="0"/>
              <a:buChar char="•"/>
            </a:pPr>
            <a:r>
              <a:rPr lang="en-GB" sz="1200" dirty="0"/>
              <a:t>Using French to discuss social </a:t>
            </a:r>
            <a:r>
              <a:rPr lang="en-GB" sz="1200" dirty="0" smtClean="0"/>
              <a:t>issues</a:t>
            </a:r>
          </a:p>
          <a:p>
            <a:pPr marL="285750" indent="-285750">
              <a:buFont typeface="Arial" panose="020B0604020202020204" pitchFamily="34" charset="0"/>
              <a:buChar char="•"/>
            </a:pPr>
            <a:r>
              <a:rPr lang="en-GB" sz="1200" dirty="0"/>
              <a:t>Using French to discuss where people </a:t>
            </a:r>
            <a:r>
              <a:rPr lang="en-GB" sz="1200" dirty="0" smtClean="0"/>
              <a:t>live</a:t>
            </a:r>
          </a:p>
          <a:p>
            <a:pPr marL="285750" indent="-285750">
              <a:buFont typeface="Arial" panose="020B0604020202020204" pitchFamily="34" charset="0"/>
              <a:buChar char="•"/>
            </a:pPr>
            <a:r>
              <a:rPr lang="en-GB" sz="1200" dirty="0"/>
              <a:t>Using French to discuss work</a:t>
            </a:r>
            <a:endParaRPr lang="en-GB" sz="1000" dirty="0"/>
          </a:p>
        </p:txBody>
      </p:sp>
    </p:spTree>
    <p:extLst>
      <p:ext uri="{BB962C8B-B14F-4D97-AF65-F5344CB8AC3E}">
        <p14:creationId xmlns:p14="http://schemas.microsoft.com/office/powerpoint/2010/main" val="17215994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490455"/>
            <a:ext cx="8297694" cy="5078313"/>
          </a:xfrm>
          <a:prstGeom prst="rect">
            <a:avLst/>
          </a:prstGeom>
          <a:noFill/>
        </p:spPr>
        <p:txBody>
          <a:bodyPr wrap="square" rtlCol="0">
            <a:spAutoFit/>
          </a:bodyPr>
          <a:lstStyle/>
          <a:p>
            <a:endParaRPr lang="en-US" b="1" baseline="30000" dirty="0">
              <a:latin typeface="Bliss-Light"/>
              <a:cs typeface="Bliss-Light"/>
            </a:endParaRPr>
          </a:p>
          <a:p>
            <a:r>
              <a:rPr lang="en-US" b="1" baseline="30000" dirty="0" smtClean="0">
                <a:latin typeface="Bliss-Light"/>
                <a:cs typeface="Bliss-Light"/>
              </a:rPr>
              <a:t>The </a:t>
            </a:r>
            <a:r>
              <a:rPr lang="en-US" b="1" baseline="30000" dirty="0">
                <a:latin typeface="Bliss-Light"/>
                <a:cs typeface="Bliss-Light"/>
              </a:rPr>
              <a:t>changing population of the UK </a:t>
            </a:r>
            <a:endParaRPr lang="en-US" b="1" baseline="30000" dirty="0" smtClean="0">
              <a:latin typeface="Bliss-Light"/>
              <a:cs typeface="Bliss-Light"/>
            </a:endParaRPr>
          </a:p>
          <a:p>
            <a:endParaRPr lang="en-US" b="1" baseline="30000" dirty="0" smtClean="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England</a:t>
            </a:r>
            <a:r>
              <a:rPr lang="en-GB" baseline="30000" dirty="0">
                <a:latin typeface="Bliss-Light"/>
                <a:cs typeface="Bliss-Light"/>
              </a:rPr>
              <a:t>, this unit can be co-taught with</a:t>
            </a:r>
            <a:r>
              <a:rPr lang="en-GB" baseline="30000" dirty="0" smtClean="0">
                <a:latin typeface="Bliss-Light"/>
                <a:cs typeface="Bliss-Light"/>
              </a:rPr>
              <a:t>:</a:t>
            </a:r>
          </a:p>
          <a:p>
            <a:endParaRPr lang="en-GB" baseline="30000" dirty="0">
              <a:latin typeface="Bliss-Light"/>
              <a:cs typeface="Bliss-Light"/>
            </a:endParaRPr>
          </a:p>
          <a:p>
            <a:r>
              <a:rPr lang="en-GB" baseline="30000" dirty="0">
                <a:latin typeface="Bliss-Light"/>
                <a:cs typeface="Bliss-Light"/>
              </a:rPr>
              <a:t>Eduqas Geography A Key Idea 2.2: Population and urban change in the UK</a:t>
            </a:r>
          </a:p>
          <a:p>
            <a:r>
              <a:rPr lang="en-GB" baseline="30000" dirty="0">
                <a:latin typeface="Bliss-Light"/>
                <a:cs typeface="Bliss-Light"/>
              </a:rPr>
              <a:t>Eduqas Geography A Key Idea 2.3: Urban Issues in contrasting global cities</a:t>
            </a:r>
          </a:p>
          <a:p>
            <a:r>
              <a:rPr lang="en-GB" baseline="30000" dirty="0">
                <a:latin typeface="Bliss-Light"/>
                <a:cs typeface="Bliss-Light"/>
              </a:rPr>
              <a:t>Eduqas Geography B: Key Idea 1.1: Urbanisation in contrasting global cities</a:t>
            </a:r>
          </a:p>
          <a:p>
            <a:r>
              <a:rPr lang="en-GB" baseline="30000" dirty="0">
                <a:latin typeface="Bliss-Light"/>
                <a:cs typeface="Bliss-Light"/>
              </a:rPr>
              <a:t>Eduqas Geography B: Key Idea 1.2: Urban and rural processes and change in </a:t>
            </a:r>
            <a:r>
              <a:rPr lang="en-GB" baseline="30000" dirty="0" smtClean="0">
                <a:latin typeface="Bliss-Light"/>
                <a:cs typeface="Bliss-Light"/>
              </a:rPr>
              <a:t>the </a:t>
            </a:r>
            <a:r>
              <a:rPr lang="en-GB" baseline="30000" dirty="0">
                <a:latin typeface="Bliss-Light"/>
                <a:cs typeface="Bliss-Light"/>
              </a:rPr>
              <a:t>UK</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Wales</a:t>
            </a:r>
            <a:r>
              <a:rPr lang="en-GB" baseline="30000" dirty="0">
                <a:latin typeface="Bliss-Light"/>
                <a:cs typeface="Bliss-Light"/>
              </a:rPr>
              <a:t>, this unit can be co-taught with </a:t>
            </a:r>
            <a:r>
              <a:rPr lang="en-GB" baseline="30000" dirty="0" smtClean="0">
                <a:latin typeface="Bliss-Light"/>
                <a:cs typeface="Bliss-Light"/>
              </a:rPr>
              <a:t>:</a:t>
            </a:r>
          </a:p>
          <a:p>
            <a:endParaRPr lang="en-GB" baseline="30000" dirty="0">
              <a:latin typeface="Bliss-Light"/>
              <a:cs typeface="Bliss-Light"/>
            </a:endParaRPr>
          </a:p>
          <a:p>
            <a:r>
              <a:rPr lang="en-GB" baseline="30000" dirty="0">
                <a:latin typeface="Bliss-Light"/>
                <a:cs typeface="Bliss-Light"/>
              </a:rPr>
              <a:t>WJEC Geography Key Idea 2.2: Population and urban change in the UK</a:t>
            </a:r>
          </a:p>
          <a:p>
            <a:r>
              <a:rPr lang="en-GB" baseline="30000" dirty="0">
                <a:latin typeface="Bliss-Light"/>
                <a:cs typeface="Bliss-Light"/>
              </a:rPr>
              <a:t>WJEC Geography Key Idea 2.3: Urban Issues in contrasting global </a:t>
            </a:r>
            <a:r>
              <a:rPr lang="en-GB" baseline="30000" dirty="0" smtClean="0">
                <a:latin typeface="Bliss-Light"/>
                <a:cs typeface="Bliss-Light"/>
              </a:rPr>
              <a:t>cities</a:t>
            </a:r>
            <a:endParaRPr lang="en-US" baseline="30000" dirty="0" smtClean="0">
              <a:latin typeface="Bliss-Light"/>
              <a:cs typeface="Bliss-Light"/>
            </a:endParaRPr>
          </a:p>
          <a:p>
            <a:endParaRPr lang="en-US" b="1" baseline="30000" dirty="0">
              <a:latin typeface="Bliss-Light"/>
              <a:cs typeface="Bliss-Light"/>
            </a:endParaRPr>
          </a:p>
          <a:p>
            <a:r>
              <a:rPr lang="en-US" b="1" baseline="30000" dirty="0" smtClean="0">
                <a:latin typeface="Bliss-Light"/>
                <a:cs typeface="Bliss-Light"/>
              </a:rPr>
              <a:t>Threatened </a:t>
            </a:r>
            <a:r>
              <a:rPr lang="en-US" b="1" baseline="30000" dirty="0">
                <a:latin typeface="Bliss-Light"/>
                <a:cs typeface="Bliss-Light"/>
              </a:rPr>
              <a:t>ecosystems </a:t>
            </a:r>
            <a:endParaRPr lang="en-US" b="1" baseline="30000" dirty="0" smtClean="0">
              <a:latin typeface="Bliss-Light"/>
              <a:cs typeface="Bliss-Light"/>
            </a:endParaRPr>
          </a:p>
          <a:p>
            <a:endParaRPr lang="en-US"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England</a:t>
            </a:r>
            <a:r>
              <a:rPr lang="en-GB" baseline="30000" dirty="0">
                <a:latin typeface="Bliss-Light"/>
                <a:cs typeface="Bliss-Light"/>
              </a:rPr>
              <a:t>, this unit can be co-taught with</a:t>
            </a:r>
            <a:r>
              <a:rPr lang="en-GB" baseline="30000" dirty="0" smtClean="0">
                <a:latin typeface="Bliss-Light"/>
                <a:cs typeface="Bliss-Light"/>
              </a:rPr>
              <a:t>:</a:t>
            </a:r>
          </a:p>
          <a:p>
            <a:endParaRPr lang="en-GB" baseline="30000" dirty="0">
              <a:latin typeface="Bliss-Light"/>
              <a:cs typeface="Bliss-Light"/>
            </a:endParaRPr>
          </a:p>
          <a:p>
            <a:r>
              <a:rPr lang="en-GB" baseline="30000" dirty="0">
                <a:latin typeface="Bliss-Light"/>
                <a:cs typeface="Bliss-Light"/>
              </a:rPr>
              <a:t>Eduqas Geography A Key Idea 3.2: Ecosystems under threat</a:t>
            </a:r>
          </a:p>
          <a:p>
            <a:r>
              <a:rPr lang="en-GB" baseline="30000" dirty="0">
                <a:latin typeface="Bliss-Light"/>
                <a:cs typeface="Bliss-Light"/>
              </a:rPr>
              <a:t>Eduqas Geography A Key Idea 5.4: Human activity and ecosystem processes</a:t>
            </a:r>
          </a:p>
          <a:p>
            <a:r>
              <a:rPr lang="en-GB" baseline="30000" dirty="0">
                <a:latin typeface="Bliss-Light"/>
                <a:cs typeface="Bliss-Light"/>
              </a:rPr>
              <a:t>Eduqas Geography B: Key Idea 8.2: Management of ecosystems</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Wales</a:t>
            </a:r>
            <a:r>
              <a:rPr lang="en-GB" baseline="30000" dirty="0">
                <a:latin typeface="Bliss-Light"/>
                <a:cs typeface="Bliss-Light"/>
              </a:rPr>
              <a:t>, this unit can be co-taught with </a:t>
            </a:r>
            <a:r>
              <a:rPr lang="en-GB" baseline="30000" dirty="0" smtClean="0">
                <a:latin typeface="Bliss-Light"/>
                <a:cs typeface="Bliss-Light"/>
              </a:rPr>
              <a:t>:</a:t>
            </a:r>
          </a:p>
          <a:p>
            <a:endParaRPr lang="en-GB" baseline="30000" dirty="0">
              <a:latin typeface="Bliss-Light"/>
              <a:cs typeface="Bliss-Light"/>
            </a:endParaRPr>
          </a:p>
          <a:p>
            <a:r>
              <a:rPr lang="en-GB" baseline="30000" dirty="0">
                <a:latin typeface="Bliss-Light"/>
                <a:cs typeface="Bliss-Light"/>
              </a:rPr>
              <a:t>WJEC Geography Key Idea 5.4: Human activity and ecosystem processes</a:t>
            </a:r>
          </a:p>
          <a:p>
            <a:r>
              <a:rPr lang="en-GB" baseline="30000" dirty="0">
                <a:latin typeface="Bliss-Light"/>
                <a:cs typeface="Bliss-Light"/>
              </a:rPr>
              <a:t>WJEC Geography Key Idea 8.2: Management of </a:t>
            </a:r>
            <a:r>
              <a:rPr lang="en-GB" baseline="30000" dirty="0" smtClean="0">
                <a:latin typeface="Bliss-Light"/>
                <a:cs typeface="Bliss-Light"/>
              </a:rPr>
              <a:t>ecosystems</a:t>
            </a:r>
            <a:endParaRPr lang="en-GB"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1099264" y="416651"/>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a:t>t</a:t>
            </a:r>
            <a:r>
              <a:rPr lang="en-US" dirty="0" err="1" smtClean="0"/>
              <a:t>eachability</a:t>
            </a:r>
            <a:r>
              <a:rPr lang="en-US" dirty="0" smtClean="0"/>
              <a:t> with GCSE Geography</a:t>
            </a:r>
          </a:p>
        </p:txBody>
      </p:sp>
    </p:spTree>
    <p:extLst>
      <p:ext uri="{BB962C8B-B14F-4D97-AF65-F5344CB8AC3E}">
        <p14:creationId xmlns:p14="http://schemas.microsoft.com/office/powerpoint/2010/main" val="6701864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490455"/>
            <a:ext cx="8297694" cy="5632311"/>
          </a:xfrm>
          <a:prstGeom prst="rect">
            <a:avLst/>
          </a:prstGeom>
          <a:noFill/>
        </p:spPr>
        <p:txBody>
          <a:bodyPr wrap="square" rtlCol="0">
            <a:spAutoFit/>
          </a:bodyPr>
          <a:lstStyle/>
          <a:p>
            <a:endParaRPr lang="en-US" b="1" baseline="30000" dirty="0">
              <a:latin typeface="Bliss-Light"/>
              <a:cs typeface="Bliss-Light"/>
            </a:endParaRPr>
          </a:p>
          <a:p>
            <a:r>
              <a:rPr lang="en-US" b="1" baseline="30000" dirty="0" smtClean="0">
                <a:latin typeface="Bliss-Light"/>
                <a:cs typeface="Bliss-Light"/>
              </a:rPr>
              <a:t>Responding </a:t>
            </a:r>
            <a:r>
              <a:rPr lang="en-US" b="1" baseline="30000" dirty="0">
                <a:latin typeface="Bliss-Light"/>
                <a:cs typeface="Bliss-Light"/>
              </a:rPr>
              <a:t>to a major tectonic event </a:t>
            </a:r>
            <a:endParaRPr lang="en-US" b="1" baseline="30000" dirty="0" smtClean="0">
              <a:latin typeface="Bliss-Light"/>
              <a:cs typeface="Bliss-Light"/>
            </a:endParaRPr>
          </a:p>
          <a:p>
            <a:endParaRPr lang="en-GB" baseline="30000" dirty="0" smtClean="0">
              <a:latin typeface="Bliss-Light"/>
              <a:cs typeface="Bliss-Light"/>
            </a:endParaRPr>
          </a:p>
          <a:p>
            <a:r>
              <a:rPr lang="en-GB" baseline="30000" dirty="0" smtClean="0">
                <a:latin typeface="Bliss-Light"/>
                <a:cs typeface="Bliss-Light"/>
              </a:rPr>
              <a:t>For </a:t>
            </a:r>
            <a:r>
              <a:rPr lang="en-GB" baseline="30000" dirty="0">
                <a:latin typeface="Bliss-Light"/>
                <a:cs typeface="Bliss-Light"/>
              </a:rPr>
              <a:t>schools in </a:t>
            </a:r>
            <a:r>
              <a:rPr lang="en-GB" b="1" baseline="30000" dirty="0">
                <a:latin typeface="Bliss-Light"/>
                <a:cs typeface="Bliss-Light"/>
              </a:rPr>
              <a:t>England</a:t>
            </a:r>
            <a:r>
              <a:rPr lang="en-GB" baseline="30000" dirty="0">
                <a:latin typeface="Bliss-Light"/>
                <a:cs typeface="Bliss-Light"/>
              </a:rPr>
              <a:t>, this unit can be co-taught with:</a:t>
            </a:r>
          </a:p>
          <a:p>
            <a:r>
              <a:rPr lang="en-GB" baseline="30000" dirty="0">
                <a:latin typeface="Bliss-Light"/>
                <a:cs typeface="Bliss-Light"/>
              </a:rPr>
              <a:t>Eduqas Geography A Key Idea 3.2: Vulnerability and hazard reduction</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Wales</a:t>
            </a:r>
            <a:r>
              <a:rPr lang="en-GB" baseline="30000" dirty="0">
                <a:latin typeface="Bliss-Light"/>
                <a:cs typeface="Bliss-Light"/>
              </a:rPr>
              <a:t>, this unit can be co-taught with :</a:t>
            </a:r>
          </a:p>
          <a:p>
            <a:r>
              <a:rPr lang="en-GB" baseline="30000" dirty="0">
                <a:latin typeface="Bliss-Light"/>
                <a:cs typeface="Bliss-Light"/>
              </a:rPr>
              <a:t>WJEC Geography Key Idea 3.2: Vulnerability and hazard reduction</a:t>
            </a:r>
          </a:p>
          <a:p>
            <a:endParaRPr lang="en-US" b="1" baseline="30000" dirty="0">
              <a:latin typeface="Bliss-Light"/>
              <a:cs typeface="Bliss-Light"/>
            </a:endParaRPr>
          </a:p>
          <a:p>
            <a:r>
              <a:rPr lang="en-US" b="1" baseline="30000" dirty="0" smtClean="0">
                <a:latin typeface="Bliss-Light"/>
                <a:cs typeface="Bliss-Light"/>
              </a:rPr>
              <a:t>Climate </a:t>
            </a:r>
            <a:r>
              <a:rPr lang="en-US" b="1" baseline="30000" dirty="0">
                <a:latin typeface="Bliss-Light"/>
                <a:cs typeface="Bliss-Light"/>
              </a:rPr>
              <a:t>change - causes, effects and responses </a:t>
            </a:r>
          </a:p>
          <a:p>
            <a:endParaRPr lang="en-GB" baseline="30000" dirty="0" smtClean="0">
              <a:latin typeface="Bliss-Light"/>
              <a:cs typeface="Bliss-Light"/>
            </a:endParaRPr>
          </a:p>
          <a:p>
            <a:r>
              <a:rPr lang="en-GB" baseline="30000" dirty="0" smtClean="0">
                <a:latin typeface="Bliss-Light"/>
                <a:cs typeface="Bliss-Light"/>
              </a:rPr>
              <a:t>For </a:t>
            </a:r>
            <a:r>
              <a:rPr lang="en-GB" baseline="30000" dirty="0">
                <a:latin typeface="Bliss-Light"/>
                <a:cs typeface="Bliss-Light"/>
              </a:rPr>
              <a:t>schools in </a:t>
            </a:r>
            <a:r>
              <a:rPr lang="en-GB" b="1" baseline="30000" dirty="0">
                <a:latin typeface="Bliss-Light"/>
                <a:cs typeface="Bliss-Light"/>
              </a:rPr>
              <a:t>England</a:t>
            </a:r>
            <a:r>
              <a:rPr lang="en-GB" baseline="30000" dirty="0">
                <a:latin typeface="Bliss-Light"/>
                <a:cs typeface="Bliss-Light"/>
              </a:rPr>
              <a:t>, this unit can be co-taught with</a:t>
            </a:r>
            <a:r>
              <a:rPr lang="en-GB" baseline="30000" dirty="0" smtClean="0">
                <a:latin typeface="Bliss-Light"/>
                <a:cs typeface="Bliss-Light"/>
              </a:rPr>
              <a:t>:</a:t>
            </a:r>
          </a:p>
          <a:p>
            <a:endParaRPr lang="en-GB" baseline="30000" dirty="0">
              <a:latin typeface="Bliss-Light"/>
              <a:cs typeface="Bliss-Light"/>
            </a:endParaRPr>
          </a:p>
          <a:p>
            <a:r>
              <a:rPr lang="en-GB" baseline="30000" dirty="0">
                <a:latin typeface="Bliss-Light"/>
                <a:cs typeface="Bliss-Light"/>
              </a:rPr>
              <a:t>Eduqas Geography A Key Idea 5.1: Climate change during the Quaternary period</a:t>
            </a:r>
          </a:p>
          <a:p>
            <a:r>
              <a:rPr lang="en-GB" baseline="30000" dirty="0">
                <a:latin typeface="Bliss-Light"/>
                <a:cs typeface="Bliss-Light"/>
              </a:rPr>
              <a:t>Eduqas Geography A Key Idea 2.4: Climate change – cause and effect</a:t>
            </a:r>
          </a:p>
          <a:p>
            <a:endParaRPr lang="en-GB" baseline="30000" dirty="0" smtClean="0">
              <a:latin typeface="Bliss-Light"/>
              <a:cs typeface="Bliss-Light"/>
            </a:endParaRP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Wales</a:t>
            </a:r>
            <a:r>
              <a:rPr lang="en-GB" baseline="30000" dirty="0">
                <a:latin typeface="Bliss-Light"/>
                <a:cs typeface="Bliss-Light"/>
              </a:rPr>
              <a:t>, this unit can be co-taught with :</a:t>
            </a:r>
          </a:p>
          <a:p>
            <a:r>
              <a:rPr lang="en-GB" baseline="30000" dirty="0">
                <a:latin typeface="Bliss-Light"/>
                <a:cs typeface="Bliss-Light"/>
              </a:rPr>
              <a:t>WJEC Geography Key Idea 5.1: Climate change during the Quaternary period</a:t>
            </a:r>
          </a:p>
          <a:p>
            <a:endParaRPr lang="en-US" b="1" baseline="30000" dirty="0" smtClean="0">
              <a:latin typeface="Bliss-Light"/>
              <a:cs typeface="Bliss-Light"/>
            </a:endParaRPr>
          </a:p>
          <a:p>
            <a:r>
              <a:rPr lang="en-US" b="1" baseline="30000" dirty="0" smtClean="0">
                <a:latin typeface="Bliss-Light"/>
                <a:cs typeface="Bliss-Light"/>
              </a:rPr>
              <a:t>Changing trends in tourism</a:t>
            </a:r>
          </a:p>
          <a:p>
            <a:endParaRPr lang="en-US" b="1"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England</a:t>
            </a:r>
            <a:r>
              <a:rPr lang="en-GB" baseline="30000" dirty="0">
                <a:latin typeface="Bliss-Light"/>
                <a:cs typeface="Bliss-Light"/>
              </a:rPr>
              <a:t>, this unit can be co-taught with Eduqas Geography A Key Idea 8.2: Management of ecosystems</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Wales</a:t>
            </a:r>
            <a:r>
              <a:rPr lang="en-GB" baseline="30000" dirty="0">
                <a:latin typeface="Bliss-Light"/>
                <a:cs typeface="Bliss-Light"/>
              </a:rPr>
              <a:t>, this unit can be co-taught with WJEC Geography Key Idea 8.2: Management of ecosystems</a:t>
            </a:r>
          </a:p>
          <a:p>
            <a:endParaRPr lang="en-US" b="1" baseline="30000" dirty="0" smtClean="0">
              <a:latin typeface="Bliss-Light"/>
              <a:cs typeface="Bliss-Light"/>
            </a:endParaRPr>
          </a:p>
          <a:p>
            <a:endParaRPr lang="en-US" baseline="30000" dirty="0">
              <a:latin typeface="Bliss-Light"/>
              <a:cs typeface="Bliss-Light"/>
            </a:endParaRPr>
          </a:p>
          <a:p>
            <a:endParaRPr lang="en-US" b="1" baseline="30000" dirty="0" smtClean="0">
              <a:latin typeface="Bliss-Light"/>
              <a:cs typeface="Bliss-Light"/>
            </a:endParaRPr>
          </a:p>
          <a:p>
            <a:endParaRPr lang="en-US" b="1" baseline="30000" dirty="0">
              <a:latin typeface="Bliss-Light"/>
              <a:cs typeface="Bliss-Light"/>
            </a:endParaRPr>
          </a:p>
          <a:p>
            <a:endParaRPr lang="en-US" b="1"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1099264" y="416651"/>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a:t>t</a:t>
            </a:r>
            <a:r>
              <a:rPr lang="en-US" dirty="0" err="1" smtClean="0"/>
              <a:t>eachability</a:t>
            </a:r>
            <a:r>
              <a:rPr lang="en-US" dirty="0" smtClean="0"/>
              <a:t> with GCSE Geography</a:t>
            </a:r>
          </a:p>
        </p:txBody>
      </p:sp>
    </p:spTree>
    <p:extLst>
      <p:ext uri="{BB962C8B-B14F-4D97-AF65-F5344CB8AC3E}">
        <p14:creationId xmlns:p14="http://schemas.microsoft.com/office/powerpoint/2010/main" val="29916929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490455"/>
            <a:ext cx="8297694" cy="5909310"/>
          </a:xfrm>
          <a:prstGeom prst="rect">
            <a:avLst/>
          </a:prstGeom>
          <a:noFill/>
        </p:spPr>
        <p:txBody>
          <a:bodyPr wrap="square" rtlCol="0">
            <a:spAutoFit/>
          </a:bodyPr>
          <a:lstStyle/>
          <a:p>
            <a:endParaRPr lang="en-US" b="1" baseline="30000" dirty="0">
              <a:latin typeface="Bliss-Light"/>
              <a:cs typeface="Bliss-Light"/>
            </a:endParaRPr>
          </a:p>
          <a:p>
            <a:r>
              <a:rPr lang="en-GB" b="1" baseline="30000" dirty="0" smtClean="0">
                <a:latin typeface="Bliss-Light"/>
                <a:cs typeface="Bliss-Light"/>
              </a:rPr>
              <a:t>Looking at local history </a:t>
            </a:r>
            <a:endParaRPr lang="en-US" b="1" baseline="30000" dirty="0">
              <a:latin typeface="Bliss-Light"/>
              <a:cs typeface="Bliss-Light"/>
            </a:endParaRPr>
          </a:p>
          <a:p>
            <a:endParaRPr lang="en-US" baseline="30000" dirty="0">
              <a:latin typeface="Bliss-Light"/>
              <a:cs typeface="Bliss-Light"/>
            </a:endParaRPr>
          </a:p>
          <a:p>
            <a:endParaRPr lang="en-GB" baseline="30000" dirty="0" smtClean="0">
              <a:latin typeface="Bliss-Light"/>
              <a:cs typeface="Bliss-Light"/>
            </a:endParaRPr>
          </a:p>
          <a:p>
            <a:r>
              <a:rPr lang="en-GB" b="1" baseline="30000" dirty="0" smtClean="0">
                <a:latin typeface="Bliss-Light"/>
                <a:cs typeface="Bliss-Light"/>
              </a:rPr>
              <a:t>A British Society in the past</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England</a:t>
            </a:r>
            <a:r>
              <a:rPr lang="en-GB" baseline="30000" dirty="0">
                <a:latin typeface="Bliss-Light"/>
                <a:cs typeface="Bliss-Light"/>
              </a:rPr>
              <a:t>, this depth study can be co-taught with the unit Empire, Reform and War 1890-1918 on the </a:t>
            </a:r>
            <a:r>
              <a:rPr lang="en-GB" baseline="30000" dirty="0" smtClean="0">
                <a:latin typeface="Bliss-Light"/>
                <a:cs typeface="Bliss-Light"/>
              </a:rPr>
              <a:t>Eduqas </a:t>
            </a:r>
            <a:r>
              <a:rPr lang="en-GB" baseline="30000" dirty="0">
                <a:latin typeface="Bliss-Light"/>
                <a:cs typeface="Bliss-Light"/>
              </a:rPr>
              <a:t>GCSE specification. </a:t>
            </a:r>
          </a:p>
          <a:p>
            <a:endParaRPr lang="en-GB" baseline="30000" dirty="0">
              <a:latin typeface="Bliss-Light"/>
              <a:cs typeface="Bliss-Light"/>
            </a:endParaRPr>
          </a:p>
          <a:p>
            <a:r>
              <a:rPr lang="en-GB" baseline="30000" dirty="0">
                <a:latin typeface="Bliss-Light"/>
                <a:cs typeface="Bliss-Light"/>
              </a:rPr>
              <a:t>•	Britain and the First World War 1914-1918:</a:t>
            </a:r>
          </a:p>
          <a:p>
            <a:r>
              <a:rPr lang="en-GB" baseline="30000" dirty="0">
                <a:latin typeface="Bliss-Light"/>
                <a:cs typeface="Bliss-Light"/>
              </a:rPr>
              <a:t>	Recruitment, conscription and propaganda</a:t>
            </a:r>
          </a:p>
          <a:p>
            <a:r>
              <a:rPr lang="en-GB" baseline="30000" dirty="0">
                <a:latin typeface="Bliss-Light"/>
                <a:cs typeface="Bliss-Light"/>
              </a:rPr>
              <a:t>	Life in the trenches</a:t>
            </a:r>
          </a:p>
          <a:p>
            <a:r>
              <a:rPr lang="en-GB" baseline="30000" dirty="0">
                <a:latin typeface="Bliss-Light"/>
                <a:cs typeface="Bliss-Light"/>
              </a:rPr>
              <a:t>	The impact of war on civilian life – work, women, </a:t>
            </a:r>
            <a:r>
              <a:rPr lang="en-GB" baseline="30000" dirty="0" smtClean="0">
                <a:latin typeface="Bliss-Light"/>
                <a:cs typeface="Bliss-Light"/>
              </a:rPr>
              <a:t>disillusionment</a:t>
            </a:r>
          </a:p>
          <a:p>
            <a:endParaRPr lang="en-GB" baseline="30000" dirty="0">
              <a:latin typeface="Bliss-Light"/>
              <a:cs typeface="Bliss-Light"/>
            </a:endParaRPr>
          </a:p>
          <a:p>
            <a:r>
              <a:rPr lang="en-GB" baseline="30000" dirty="0">
                <a:latin typeface="Bliss-Light"/>
                <a:cs typeface="Bliss-Light"/>
              </a:rPr>
              <a:t>T</a:t>
            </a:r>
            <a:r>
              <a:rPr lang="en-GB" baseline="30000" dirty="0" smtClean="0">
                <a:latin typeface="Bliss-Light"/>
                <a:cs typeface="Bliss-Light"/>
              </a:rPr>
              <a:t>his </a:t>
            </a:r>
            <a:r>
              <a:rPr lang="en-GB" baseline="30000" dirty="0">
                <a:latin typeface="Bliss-Light"/>
                <a:cs typeface="Bliss-Light"/>
              </a:rPr>
              <a:t>depth study can </a:t>
            </a:r>
            <a:r>
              <a:rPr lang="en-GB" baseline="30000" dirty="0" smtClean="0">
                <a:latin typeface="Bliss-Light"/>
                <a:cs typeface="Bliss-Light"/>
              </a:rPr>
              <a:t>also be </a:t>
            </a:r>
            <a:r>
              <a:rPr lang="en-GB" baseline="30000" dirty="0">
                <a:latin typeface="Bliss-Light"/>
                <a:cs typeface="Bliss-Light"/>
              </a:rPr>
              <a:t>co-taught with the unit Empire, Reform and War 1890-1918 on the </a:t>
            </a:r>
            <a:r>
              <a:rPr lang="en-GB" baseline="30000" dirty="0" smtClean="0">
                <a:latin typeface="Bliss-Light"/>
                <a:cs typeface="Bliss-Light"/>
              </a:rPr>
              <a:t>Eduqas </a:t>
            </a:r>
            <a:r>
              <a:rPr lang="en-GB" baseline="30000" dirty="0">
                <a:latin typeface="Bliss-Light"/>
                <a:cs typeface="Bliss-Light"/>
              </a:rPr>
              <a:t>GCSE specification </a:t>
            </a:r>
          </a:p>
          <a:p>
            <a:endParaRPr lang="en-GB" baseline="30000" dirty="0">
              <a:latin typeface="Bliss-Light"/>
              <a:cs typeface="Bliss-Light"/>
            </a:endParaRPr>
          </a:p>
          <a:p>
            <a:r>
              <a:rPr lang="en-GB" baseline="30000" dirty="0">
                <a:latin typeface="Bliss-Light"/>
                <a:cs typeface="Bliss-Light"/>
              </a:rPr>
              <a:t>•	The Depression 1930-39:</a:t>
            </a:r>
          </a:p>
          <a:p>
            <a:r>
              <a:rPr lang="en-GB" baseline="30000" dirty="0">
                <a:latin typeface="Bliss-Light"/>
                <a:cs typeface="Bliss-Light"/>
              </a:rPr>
              <a:t>	The causes of the depression</a:t>
            </a:r>
          </a:p>
          <a:p>
            <a:r>
              <a:rPr lang="en-GB" baseline="30000" dirty="0">
                <a:latin typeface="Bliss-Light"/>
                <a:cs typeface="Bliss-Light"/>
              </a:rPr>
              <a:t>	Unemployment and life on the dole</a:t>
            </a:r>
          </a:p>
          <a:p>
            <a:r>
              <a:rPr lang="en-GB" baseline="30000" dirty="0">
                <a:latin typeface="Bliss-Light"/>
                <a:cs typeface="Bliss-Light"/>
              </a:rPr>
              <a:t>	The growth of new industries and new </a:t>
            </a:r>
            <a:r>
              <a:rPr lang="en-GB" baseline="30000" dirty="0" smtClean="0">
                <a:latin typeface="Bliss-Light"/>
                <a:cs typeface="Bliss-Light"/>
              </a:rPr>
              <a:t>technologies</a:t>
            </a:r>
          </a:p>
          <a:p>
            <a:r>
              <a:rPr lang="en-GB" baseline="30000" dirty="0">
                <a:latin typeface="Bliss-Light"/>
                <a:cs typeface="Bliss-Light"/>
              </a:rPr>
              <a:t> </a:t>
            </a:r>
            <a:r>
              <a:rPr lang="en-GB" baseline="30000" dirty="0" smtClean="0">
                <a:latin typeface="Bliss-Light"/>
                <a:cs typeface="Bliss-Light"/>
              </a:rPr>
              <a:t>          Escapism </a:t>
            </a:r>
            <a:r>
              <a:rPr lang="en-GB" baseline="30000" dirty="0">
                <a:latin typeface="Bliss-Light"/>
                <a:cs typeface="Bliss-Light"/>
              </a:rPr>
              <a:t>– the popularity of cinema and radio </a:t>
            </a:r>
            <a:endParaRPr lang="en-GB" baseline="30000" dirty="0" smtClean="0">
              <a:latin typeface="Bliss-Light"/>
              <a:cs typeface="Bliss-Light"/>
            </a:endParaRPr>
          </a:p>
          <a:p>
            <a:endParaRPr lang="en-GB" baseline="30000" dirty="0">
              <a:latin typeface="Bliss-Light"/>
              <a:cs typeface="Bliss-Light"/>
            </a:endParaRPr>
          </a:p>
          <a:p>
            <a:r>
              <a:rPr lang="en-GB" baseline="30000" dirty="0" smtClean="0">
                <a:latin typeface="Bliss-Light"/>
                <a:cs typeface="Bliss-Light"/>
              </a:rPr>
              <a:t>This </a:t>
            </a:r>
            <a:r>
              <a:rPr lang="en-GB" baseline="30000" dirty="0">
                <a:latin typeface="Bliss-Light"/>
                <a:cs typeface="Bliss-Light"/>
              </a:rPr>
              <a:t>depth study can be co-taught with the </a:t>
            </a:r>
            <a:r>
              <a:rPr lang="en-GB" baseline="30000" dirty="0" smtClean="0">
                <a:latin typeface="Bliss-Light"/>
                <a:cs typeface="Bliss-Light"/>
              </a:rPr>
              <a:t>unit</a:t>
            </a:r>
            <a:r>
              <a:rPr lang="en-GB" dirty="0" smtClean="0">
                <a:latin typeface="Bliss-Light"/>
                <a:cs typeface="Bliss-Light"/>
              </a:rPr>
              <a:t> </a:t>
            </a:r>
            <a:r>
              <a:rPr lang="en-GB" baseline="30000" dirty="0" smtClean="0">
                <a:latin typeface="Bliss-Light"/>
                <a:cs typeface="Bliss-Light"/>
              </a:rPr>
              <a:t>Austerity</a:t>
            </a:r>
            <a:r>
              <a:rPr lang="en-GB" baseline="30000" dirty="0">
                <a:latin typeface="Bliss-Light"/>
                <a:cs typeface="Bliss-Light"/>
              </a:rPr>
              <a:t>, Affluence and Discontent 1951-1979 on the Eduqas GCSE</a:t>
            </a:r>
          </a:p>
          <a:p>
            <a:r>
              <a:rPr lang="en-GB" baseline="30000" dirty="0" smtClean="0">
                <a:latin typeface="Bliss-Light"/>
                <a:cs typeface="Bliss-Light"/>
              </a:rPr>
              <a:t>Specification.</a:t>
            </a:r>
            <a:endParaRPr lang="en-US" b="1" baseline="30000" dirty="0" smtClean="0">
              <a:latin typeface="Bliss-Light"/>
              <a:cs typeface="Bliss-Light"/>
            </a:endParaRPr>
          </a:p>
          <a:p>
            <a:endParaRPr lang="en-US" baseline="30000" dirty="0">
              <a:latin typeface="Bliss-Light"/>
              <a:cs typeface="Bliss-Light"/>
            </a:endParaRPr>
          </a:p>
          <a:p>
            <a:r>
              <a:rPr lang="en-US" b="1" baseline="30000" dirty="0" smtClean="0">
                <a:latin typeface="Bliss-Light"/>
                <a:cs typeface="Bliss-Light"/>
              </a:rPr>
              <a:t>*</a:t>
            </a:r>
            <a:r>
              <a:rPr lang="en-GB" b="1" baseline="30000" dirty="0">
                <a:latin typeface="Bliss-Light"/>
                <a:cs typeface="Bliss-Light"/>
              </a:rPr>
              <a:t>Please note that the British Studies in Depth mentioned above are not exclusive. Many teachers will want to focus learning on other periods of British history. </a:t>
            </a:r>
            <a:endParaRPr lang="en-US" b="1" baseline="30000" dirty="0" smtClean="0">
              <a:latin typeface="Bliss-Light"/>
              <a:cs typeface="Bliss-Light"/>
            </a:endParaRPr>
          </a:p>
          <a:p>
            <a:endParaRPr lang="en-US" b="1" baseline="30000" dirty="0">
              <a:latin typeface="Bliss-Light"/>
              <a:cs typeface="Bliss-Light"/>
            </a:endParaRPr>
          </a:p>
          <a:p>
            <a:endParaRPr lang="en-US" b="1"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1099264" y="416651"/>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a:t>t</a:t>
            </a:r>
            <a:r>
              <a:rPr lang="en-US" dirty="0" err="1" smtClean="0"/>
              <a:t>eachability</a:t>
            </a:r>
            <a:r>
              <a:rPr lang="en-US" dirty="0" smtClean="0"/>
              <a:t> with GCSE History</a:t>
            </a:r>
          </a:p>
        </p:txBody>
      </p:sp>
    </p:spTree>
    <p:extLst>
      <p:ext uri="{BB962C8B-B14F-4D97-AF65-F5344CB8AC3E}">
        <p14:creationId xmlns:p14="http://schemas.microsoft.com/office/powerpoint/2010/main" val="14961047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490455"/>
            <a:ext cx="8297694" cy="5262979"/>
          </a:xfrm>
          <a:prstGeom prst="rect">
            <a:avLst/>
          </a:prstGeom>
          <a:noFill/>
        </p:spPr>
        <p:txBody>
          <a:bodyPr wrap="square" rtlCol="0">
            <a:spAutoFit/>
          </a:bodyPr>
          <a:lstStyle/>
          <a:p>
            <a:endParaRPr lang="en-US" b="1" baseline="30000" dirty="0">
              <a:latin typeface="Bliss-Light"/>
              <a:cs typeface="Bliss-Light"/>
            </a:endParaRPr>
          </a:p>
          <a:p>
            <a:r>
              <a:rPr lang="en-GB" b="1" baseline="30000" dirty="0" smtClean="0">
                <a:latin typeface="Bliss-Light"/>
                <a:cs typeface="Bliss-Light"/>
              </a:rPr>
              <a:t>A British Society in the past</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Wales</a:t>
            </a:r>
            <a:r>
              <a:rPr lang="en-GB" baseline="30000" dirty="0">
                <a:latin typeface="Bliss-Light"/>
                <a:cs typeface="Bliss-Light"/>
              </a:rPr>
              <a:t>, this depth study can be co-taught with the unit Depression, War and Recovery 1930-1951 on the WJEC GCSE specification </a:t>
            </a:r>
          </a:p>
          <a:p>
            <a:endParaRPr lang="en-GB" baseline="30000" dirty="0" smtClean="0">
              <a:latin typeface="Bliss-Light"/>
              <a:cs typeface="Bliss-Light"/>
            </a:endParaRPr>
          </a:p>
          <a:p>
            <a:r>
              <a:rPr lang="en-GB" baseline="30000" dirty="0" smtClean="0">
                <a:latin typeface="Bliss-Light"/>
                <a:cs typeface="Bliss-Light"/>
              </a:rPr>
              <a:t>Britain </a:t>
            </a:r>
            <a:r>
              <a:rPr lang="en-GB" baseline="30000" dirty="0">
                <a:latin typeface="Bliss-Light"/>
                <a:cs typeface="Bliss-Light"/>
              </a:rPr>
              <a:t>and the Second World War </a:t>
            </a:r>
            <a:r>
              <a:rPr lang="en-GB" baseline="30000" dirty="0" smtClean="0">
                <a:latin typeface="Bliss-Light"/>
                <a:cs typeface="Bliss-Light"/>
              </a:rPr>
              <a:t>1939-1945:</a:t>
            </a:r>
          </a:p>
          <a:p>
            <a:pPr marL="285750" indent="-285750">
              <a:buFont typeface="Arial" panose="020B0604020202020204" pitchFamily="34" charset="0"/>
              <a:buChar char="•"/>
            </a:pPr>
            <a:r>
              <a:rPr lang="en-GB" baseline="30000" dirty="0" smtClean="0">
                <a:latin typeface="Bliss-Light"/>
                <a:cs typeface="Bliss-Light"/>
              </a:rPr>
              <a:t>Evacuation </a:t>
            </a:r>
            <a:r>
              <a:rPr lang="en-GB" baseline="30000" dirty="0">
                <a:latin typeface="Bliss-Light"/>
                <a:cs typeface="Bliss-Light"/>
              </a:rPr>
              <a:t>and </a:t>
            </a:r>
            <a:r>
              <a:rPr lang="en-GB" baseline="30000" dirty="0" smtClean="0">
                <a:latin typeface="Bliss-Light"/>
                <a:cs typeface="Bliss-Light"/>
              </a:rPr>
              <a:t>rationing</a:t>
            </a:r>
          </a:p>
          <a:p>
            <a:pPr marL="285750" indent="-285750">
              <a:buFont typeface="Arial" panose="020B0604020202020204" pitchFamily="34" charset="0"/>
              <a:buChar char="•"/>
            </a:pPr>
            <a:r>
              <a:rPr lang="en-GB" baseline="30000" dirty="0" smtClean="0">
                <a:latin typeface="Bliss-Light"/>
                <a:cs typeface="Bliss-Light"/>
              </a:rPr>
              <a:t>Coping </a:t>
            </a:r>
            <a:r>
              <a:rPr lang="en-GB" baseline="30000" dirty="0">
                <a:latin typeface="Bliss-Light"/>
                <a:cs typeface="Bliss-Light"/>
              </a:rPr>
              <a:t>with the </a:t>
            </a:r>
            <a:r>
              <a:rPr lang="en-GB" baseline="30000" dirty="0" smtClean="0">
                <a:latin typeface="Bliss-Light"/>
                <a:cs typeface="Bliss-Light"/>
              </a:rPr>
              <a:t>Blitz</a:t>
            </a:r>
          </a:p>
          <a:p>
            <a:pPr marL="285750" indent="-285750">
              <a:buFont typeface="Arial" panose="020B0604020202020204" pitchFamily="34" charset="0"/>
              <a:buChar char="•"/>
            </a:pPr>
            <a:r>
              <a:rPr lang="en-GB" baseline="30000" dirty="0" smtClean="0">
                <a:latin typeface="Bliss-Light"/>
                <a:cs typeface="Bliss-Light"/>
              </a:rPr>
              <a:t>The </a:t>
            </a:r>
            <a:r>
              <a:rPr lang="en-GB" baseline="30000" dirty="0">
                <a:latin typeface="Bliss-Light"/>
                <a:cs typeface="Bliss-Light"/>
              </a:rPr>
              <a:t>role of women during the </a:t>
            </a:r>
            <a:r>
              <a:rPr lang="en-GB" baseline="30000" dirty="0" smtClean="0">
                <a:latin typeface="Bliss-Light"/>
                <a:cs typeface="Bliss-Light"/>
              </a:rPr>
              <a:t>war</a:t>
            </a:r>
          </a:p>
          <a:p>
            <a:pPr marL="285750" indent="-285750">
              <a:buFont typeface="Arial" panose="020B0604020202020204" pitchFamily="34" charset="0"/>
              <a:buChar char="•"/>
            </a:pPr>
            <a:r>
              <a:rPr lang="en-GB" baseline="30000" dirty="0" smtClean="0">
                <a:latin typeface="Bliss-Light"/>
                <a:cs typeface="Bliss-Light"/>
              </a:rPr>
              <a:t>Keeping </a:t>
            </a:r>
            <a:r>
              <a:rPr lang="en-GB" baseline="30000" dirty="0">
                <a:latin typeface="Bliss-Light"/>
                <a:cs typeface="Bliss-Light"/>
              </a:rPr>
              <a:t>up morale – radio, cinema, posters, role of Churchill</a:t>
            </a:r>
          </a:p>
          <a:p>
            <a:endParaRPr lang="en-GB" baseline="30000" dirty="0">
              <a:latin typeface="Bliss-Light"/>
              <a:cs typeface="Bliss-Light"/>
            </a:endParaRPr>
          </a:p>
          <a:p>
            <a:r>
              <a:rPr lang="en-GB" baseline="30000" dirty="0">
                <a:latin typeface="Bliss-Light"/>
                <a:cs typeface="Bliss-Light"/>
              </a:rPr>
              <a:t>T</a:t>
            </a:r>
            <a:r>
              <a:rPr lang="en-GB" baseline="30000" dirty="0" smtClean="0">
                <a:latin typeface="Bliss-Light"/>
                <a:cs typeface="Bliss-Light"/>
              </a:rPr>
              <a:t>his </a:t>
            </a:r>
            <a:r>
              <a:rPr lang="en-GB" baseline="30000" dirty="0">
                <a:latin typeface="Bliss-Light"/>
                <a:cs typeface="Bliss-Light"/>
              </a:rPr>
              <a:t>depth study can </a:t>
            </a:r>
            <a:r>
              <a:rPr lang="en-GB" baseline="30000" dirty="0" smtClean="0">
                <a:latin typeface="Bliss-Light"/>
                <a:cs typeface="Bliss-Light"/>
              </a:rPr>
              <a:t>also be </a:t>
            </a:r>
            <a:r>
              <a:rPr lang="en-GB" baseline="30000" dirty="0">
                <a:latin typeface="Bliss-Light"/>
                <a:cs typeface="Bliss-Light"/>
              </a:rPr>
              <a:t>co-taught with the unit Depression, War and Recovery 1930-1951 on the WJEC GCSE specification </a:t>
            </a:r>
            <a:endParaRPr lang="en-GB" baseline="30000" dirty="0" smtClean="0">
              <a:latin typeface="Bliss-Light"/>
              <a:cs typeface="Bliss-Light"/>
            </a:endParaRPr>
          </a:p>
          <a:p>
            <a:endParaRPr lang="en-GB" baseline="30000" dirty="0">
              <a:latin typeface="Bliss-Light"/>
              <a:cs typeface="Bliss-Light"/>
            </a:endParaRPr>
          </a:p>
          <a:p>
            <a:r>
              <a:rPr lang="en-GB" baseline="30000" dirty="0" smtClean="0">
                <a:latin typeface="Bliss-Light"/>
                <a:cs typeface="Bliss-Light"/>
              </a:rPr>
              <a:t>Life </a:t>
            </a:r>
            <a:r>
              <a:rPr lang="en-GB" baseline="30000" dirty="0">
                <a:latin typeface="Bliss-Light"/>
                <a:cs typeface="Bliss-Light"/>
              </a:rPr>
              <a:t>in the 1960s:</a:t>
            </a:r>
          </a:p>
          <a:p>
            <a:pPr marL="285750" indent="-285750">
              <a:buFont typeface="Arial" panose="020B0604020202020204" pitchFamily="34" charset="0"/>
              <a:buChar char="•"/>
            </a:pPr>
            <a:r>
              <a:rPr lang="en-GB" baseline="30000" dirty="0">
                <a:latin typeface="Bliss-Light"/>
                <a:cs typeface="Bliss-Light"/>
              </a:rPr>
              <a:t>Changes in home life including the lives of women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Changes </a:t>
            </a:r>
            <a:r>
              <a:rPr lang="en-GB" baseline="30000" dirty="0">
                <a:latin typeface="Bliss-Light"/>
                <a:cs typeface="Bliss-Light"/>
              </a:rPr>
              <a:t>in work including the impact of new </a:t>
            </a:r>
            <a:r>
              <a:rPr lang="en-GB" baseline="30000" dirty="0" smtClean="0">
                <a:latin typeface="Bliss-Light"/>
                <a:cs typeface="Bliss-Light"/>
              </a:rPr>
              <a:t>technology</a:t>
            </a:r>
          </a:p>
          <a:p>
            <a:pPr marL="285750" indent="-285750">
              <a:buFont typeface="Arial" panose="020B0604020202020204" pitchFamily="34" charset="0"/>
              <a:buChar char="•"/>
            </a:pPr>
            <a:r>
              <a:rPr lang="en-GB" baseline="30000" dirty="0" smtClean="0">
                <a:latin typeface="Bliss-Light"/>
                <a:cs typeface="Bliss-Light"/>
              </a:rPr>
              <a:t>Fashion </a:t>
            </a:r>
            <a:r>
              <a:rPr lang="en-GB" baseline="30000" dirty="0">
                <a:latin typeface="Bliss-Light"/>
                <a:cs typeface="Bliss-Light"/>
              </a:rPr>
              <a:t>and entertainment including the influence of pop music and television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Immigration </a:t>
            </a:r>
            <a:r>
              <a:rPr lang="en-GB" baseline="30000" dirty="0">
                <a:latin typeface="Bliss-Light"/>
                <a:cs typeface="Bliss-Light"/>
              </a:rPr>
              <a:t>– reasons and reaction </a:t>
            </a:r>
          </a:p>
          <a:p>
            <a:endParaRPr lang="en-GB" baseline="30000" dirty="0" smtClean="0">
              <a:latin typeface="Bliss-Light"/>
              <a:cs typeface="Bliss-Light"/>
            </a:endParaRPr>
          </a:p>
          <a:p>
            <a:r>
              <a:rPr lang="en-GB" baseline="30000" dirty="0">
                <a:latin typeface="Bliss-Light"/>
                <a:cs typeface="Bliss-Light"/>
              </a:rPr>
              <a:t>T</a:t>
            </a:r>
            <a:r>
              <a:rPr lang="en-GB" baseline="30000" dirty="0" smtClean="0">
                <a:latin typeface="Bliss-Light"/>
                <a:cs typeface="Bliss-Light"/>
              </a:rPr>
              <a:t>his </a:t>
            </a:r>
            <a:r>
              <a:rPr lang="en-GB" baseline="30000" dirty="0">
                <a:latin typeface="Bliss-Light"/>
                <a:cs typeface="Bliss-Light"/>
              </a:rPr>
              <a:t>depth study can </a:t>
            </a:r>
            <a:r>
              <a:rPr lang="en-GB" baseline="30000" dirty="0" smtClean="0">
                <a:latin typeface="Bliss-Light"/>
                <a:cs typeface="Bliss-Light"/>
              </a:rPr>
              <a:t>also</a:t>
            </a:r>
            <a:r>
              <a:rPr lang="en-GB" dirty="0" smtClean="0">
                <a:latin typeface="Bliss-Light"/>
                <a:cs typeface="Bliss-Light"/>
              </a:rPr>
              <a:t> </a:t>
            </a:r>
            <a:r>
              <a:rPr lang="en-GB" baseline="30000" dirty="0" smtClean="0">
                <a:latin typeface="Bliss-Light"/>
                <a:cs typeface="Bliss-Light"/>
              </a:rPr>
              <a:t>be </a:t>
            </a:r>
            <a:r>
              <a:rPr lang="en-GB" baseline="30000" dirty="0">
                <a:latin typeface="Bliss-Light"/>
                <a:cs typeface="Bliss-Light"/>
              </a:rPr>
              <a:t>co-taught with the </a:t>
            </a:r>
            <a:r>
              <a:rPr lang="en-GB" baseline="30000" dirty="0" smtClean="0">
                <a:latin typeface="Bliss-Light"/>
                <a:cs typeface="Bliss-Light"/>
              </a:rPr>
              <a:t>unit</a:t>
            </a:r>
            <a:r>
              <a:rPr lang="en-GB" dirty="0" smtClean="0">
                <a:latin typeface="Bliss-Light"/>
                <a:cs typeface="Bliss-Light"/>
              </a:rPr>
              <a:t> </a:t>
            </a:r>
            <a:r>
              <a:rPr lang="en-GB" baseline="30000" dirty="0" smtClean="0">
                <a:latin typeface="Bliss-Light"/>
                <a:cs typeface="Bliss-Light"/>
              </a:rPr>
              <a:t>Austerity</a:t>
            </a:r>
            <a:r>
              <a:rPr lang="en-GB" baseline="30000" dirty="0">
                <a:latin typeface="Bliss-Light"/>
                <a:cs typeface="Bliss-Light"/>
              </a:rPr>
              <a:t>, Affluence and Discontent 1951-1979 on the WJEC GCSE</a:t>
            </a:r>
          </a:p>
          <a:p>
            <a:r>
              <a:rPr lang="en-GB" baseline="30000" dirty="0" smtClean="0">
                <a:latin typeface="Bliss-Light"/>
                <a:cs typeface="Bliss-Light"/>
              </a:rPr>
              <a:t>Specification. </a:t>
            </a:r>
            <a:endParaRPr lang="en-GB" baseline="30000" dirty="0">
              <a:latin typeface="Bliss-Light"/>
              <a:cs typeface="Bliss-Light"/>
            </a:endParaRPr>
          </a:p>
          <a:p>
            <a:endParaRPr lang="en-GB" baseline="30000" dirty="0" smtClean="0">
              <a:latin typeface="Bliss-Light"/>
              <a:cs typeface="Bliss-Light"/>
            </a:endParaRPr>
          </a:p>
          <a:p>
            <a:r>
              <a:rPr lang="en-GB" baseline="30000" dirty="0" smtClean="0">
                <a:latin typeface="Bliss-Light"/>
                <a:cs typeface="Bliss-Light"/>
              </a:rPr>
              <a:t>*</a:t>
            </a:r>
            <a:r>
              <a:rPr lang="en-GB" dirty="0" smtClean="0">
                <a:latin typeface="Bliss-Light"/>
                <a:cs typeface="Bliss-Light"/>
              </a:rPr>
              <a:t> </a:t>
            </a:r>
            <a:r>
              <a:rPr lang="en-GB" b="1" baseline="30000" dirty="0" smtClean="0">
                <a:latin typeface="Bliss-Light"/>
                <a:cs typeface="Bliss-Light"/>
              </a:rPr>
              <a:t>Please </a:t>
            </a:r>
            <a:r>
              <a:rPr lang="en-GB" b="1" baseline="30000" dirty="0">
                <a:latin typeface="Bliss-Light"/>
                <a:cs typeface="Bliss-Light"/>
              </a:rPr>
              <a:t>note that the British Studies in Depth mentioned above are not exclusive. Many teachers will want to focus learning on other periods of British history. </a:t>
            </a:r>
            <a:endParaRPr lang="en-GB" b="1" baseline="30000" dirty="0" smtClean="0">
              <a:latin typeface="Bliss-Light"/>
              <a:cs typeface="Bliss-Light"/>
            </a:endParaRPr>
          </a:p>
          <a:p>
            <a:endParaRPr lang="en-GB"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1099264" y="416651"/>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a:t>t</a:t>
            </a:r>
            <a:r>
              <a:rPr lang="en-US" dirty="0" err="1" smtClean="0"/>
              <a:t>eachability</a:t>
            </a:r>
            <a:r>
              <a:rPr lang="en-US" dirty="0" smtClean="0"/>
              <a:t> with GCSE History</a:t>
            </a:r>
          </a:p>
        </p:txBody>
      </p:sp>
    </p:spTree>
    <p:extLst>
      <p:ext uri="{BB962C8B-B14F-4D97-AF65-F5344CB8AC3E}">
        <p14:creationId xmlns:p14="http://schemas.microsoft.com/office/powerpoint/2010/main" val="27774586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286612"/>
            <a:ext cx="8297694" cy="6001643"/>
          </a:xfrm>
          <a:prstGeom prst="rect">
            <a:avLst/>
          </a:prstGeom>
          <a:noFill/>
        </p:spPr>
        <p:txBody>
          <a:bodyPr wrap="square" rtlCol="0">
            <a:spAutoFit/>
          </a:bodyPr>
          <a:lstStyle/>
          <a:p>
            <a:endParaRPr lang="en-US" b="1" baseline="30000" dirty="0">
              <a:latin typeface="Bliss-Light"/>
              <a:cs typeface="Bliss-Light"/>
            </a:endParaRPr>
          </a:p>
          <a:p>
            <a:r>
              <a:rPr lang="en-GB" b="1" baseline="30000" dirty="0" smtClean="0">
                <a:latin typeface="Bliss-Light"/>
                <a:cs typeface="Bliss-Light"/>
              </a:rPr>
              <a:t>A non- British Society in the past</a:t>
            </a:r>
          </a:p>
          <a:p>
            <a:endParaRPr lang="en-GB"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England</a:t>
            </a:r>
            <a:r>
              <a:rPr lang="en-GB" baseline="30000" dirty="0">
                <a:latin typeface="Bliss-Light"/>
                <a:cs typeface="Bliss-Light"/>
              </a:rPr>
              <a:t>, this depth study can be co-taught with the </a:t>
            </a:r>
            <a:r>
              <a:rPr lang="en-GB" baseline="30000" dirty="0" smtClean="0">
                <a:latin typeface="Bliss-Light"/>
                <a:cs typeface="Bliss-Light"/>
              </a:rPr>
              <a:t>unit:</a:t>
            </a:r>
          </a:p>
          <a:p>
            <a:endParaRPr lang="en-GB" baseline="30000" dirty="0" smtClean="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The </a:t>
            </a:r>
            <a:r>
              <a:rPr lang="en-GB" baseline="30000" dirty="0">
                <a:latin typeface="Bliss-Light"/>
                <a:cs typeface="Bliss-Light"/>
              </a:rPr>
              <a:t>Crusades </a:t>
            </a:r>
            <a:r>
              <a:rPr lang="en-GB" baseline="30000" dirty="0" smtClean="0">
                <a:latin typeface="Bliss-Light"/>
                <a:cs typeface="Bliss-Light"/>
              </a:rPr>
              <a:t>1095-1149</a:t>
            </a:r>
          </a:p>
          <a:p>
            <a:pPr marL="285750" indent="-285750">
              <a:buFont typeface="Arial" panose="020B0604020202020204" pitchFamily="34" charset="0"/>
              <a:buChar char="•"/>
            </a:pPr>
            <a:r>
              <a:rPr lang="en-GB" baseline="30000" dirty="0" smtClean="0">
                <a:latin typeface="Bliss-Light"/>
                <a:cs typeface="Bliss-Light"/>
              </a:rPr>
              <a:t>The </a:t>
            </a:r>
            <a:r>
              <a:rPr lang="en-GB" baseline="30000" dirty="0">
                <a:latin typeface="Bliss-Light"/>
                <a:cs typeface="Bliss-Light"/>
              </a:rPr>
              <a:t>Voyages of Discovery and Conquest of the Americas, </a:t>
            </a:r>
            <a:r>
              <a:rPr lang="en-GB" baseline="30000" dirty="0" smtClean="0">
                <a:latin typeface="Bliss-Light"/>
                <a:cs typeface="Bliss-Light"/>
              </a:rPr>
              <a:t>1492-1522</a:t>
            </a:r>
          </a:p>
          <a:p>
            <a:pPr marL="285750" indent="-285750">
              <a:buFont typeface="Arial" panose="020B0604020202020204" pitchFamily="34" charset="0"/>
              <a:buChar char="•"/>
            </a:pPr>
            <a:r>
              <a:rPr lang="en-GB" baseline="30000" dirty="0">
                <a:latin typeface="Bliss-Light"/>
                <a:cs typeface="Bliss-Light"/>
              </a:rPr>
              <a:t>Germany in Transition 1919-1939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The </a:t>
            </a:r>
            <a:r>
              <a:rPr lang="en-GB" baseline="30000" dirty="0">
                <a:latin typeface="Bliss-Light"/>
                <a:cs typeface="Bliss-Light"/>
              </a:rPr>
              <a:t>USA: a Nation of Contrasts </a:t>
            </a:r>
            <a:r>
              <a:rPr lang="en-GB" baseline="30000" dirty="0" smtClean="0">
                <a:latin typeface="Bliss-Light"/>
                <a:cs typeface="Bliss-Light"/>
              </a:rPr>
              <a:t>1910-1929</a:t>
            </a:r>
          </a:p>
          <a:p>
            <a:pPr marL="285750" indent="-285750">
              <a:buFont typeface="Arial" panose="020B0604020202020204" pitchFamily="34" charset="0"/>
              <a:buChar char="•"/>
            </a:pPr>
            <a:endParaRPr lang="en-GB" baseline="30000" dirty="0">
              <a:latin typeface="Bliss-Light"/>
              <a:cs typeface="Bliss-Light"/>
            </a:endParaRPr>
          </a:p>
          <a:p>
            <a:r>
              <a:rPr lang="en-GB" baseline="30000" dirty="0">
                <a:latin typeface="Bliss-Light"/>
                <a:cs typeface="Bliss-Light"/>
              </a:rPr>
              <a:t>For schools in </a:t>
            </a:r>
            <a:r>
              <a:rPr lang="en-GB" b="1" baseline="30000" dirty="0" smtClean="0">
                <a:latin typeface="Bliss-Light"/>
                <a:cs typeface="Bliss-Light"/>
              </a:rPr>
              <a:t>Wales</a:t>
            </a:r>
            <a:r>
              <a:rPr lang="en-GB" baseline="30000" dirty="0" smtClean="0">
                <a:latin typeface="Bliss-Light"/>
                <a:cs typeface="Bliss-Light"/>
              </a:rPr>
              <a:t>, </a:t>
            </a:r>
            <a:r>
              <a:rPr lang="en-GB" baseline="30000" dirty="0">
                <a:latin typeface="Bliss-Light"/>
                <a:cs typeface="Bliss-Light"/>
              </a:rPr>
              <a:t>this depth study can be co-taught with the unit:</a:t>
            </a:r>
          </a:p>
          <a:p>
            <a:endParaRPr lang="en-GB" baseline="30000" dirty="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Germany </a:t>
            </a:r>
            <a:r>
              <a:rPr lang="en-GB" baseline="30000" dirty="0">
                <a:latin typeface="Bliss-Light"/>
                <a:cs typeface="Bliss-Light"/>
              </a:rPr>
              <a:t>in Transition 1919-1939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The </a:t>
            </a:r>
            <a:r>
              <a:rPr lang="en-GB" baseline="30000" dirty="0">
                <a:latin typeface="Bliss-Light"/>
                <a:cs typeface="Bliss-Light"/>
              </a:rPr>
              <a:t>USA: a Nation of Contrasts </a:t>
            </a:r>
            <a:r>
              <a:rPr lang="en-GB" baseline="30000" dirty="0" smtClean="0">
                <a:latin typeface="Bliss-Light"/>
                <a:cs typeface="Bliss-Light"/>
              </a:rPr>
              <a:t>1910-1929</a:t>
            </a:r>
          </a:p>
          <a:p>
            <a:pPr marL="285750" indent="-285750">
              <a:buFont typeface="Arial" panose="020B0604020202020204" pitchFamily="34" charset="0"/>
              <a:buChar char="•"/>
            </a:pPr>
            <a:r>
              <a:rPr lang="en-GB" baseline="30000" dirty="0">
                <a:latin typeface="Bliss-Light"/>
                <a:cs typeface="Bliss-Light"/>
              </a:rPr>
              <a:t>Russia in Transition 1905-1924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a:latin typeface="Bliss-Light"/>
                <a:cs typeface="Bliss-Light"/>
              </a:rPr>
              <a:t>Changes in South Africa 1948-1994 </a:t>
            </a:r>
            <a:endParaRPr lang="en-GB" baseline="30000" dirty="0" smtClean="0">
              <a:latin typeface="Bliss-Light"/>
              <a:cs typeface="Bliss-Light"/>
            </a:endParaRPr>
          </a:p>
          <a:p>
            <a:pPr marL="285750" indent="-285750">
              <a:buFont typeface="Arial" panose="020B0604020202020204" pitchFamily="34" charset="0"/>
              <a:buChar char="•"/>
            </a:pPr>
            <a:endParaRPr lang="en-GB" b="1" baseline="30000" dirty="0">
              <a:latin typeface="Bliss-Light"/>
              <a:cs typeface="Bliss-Light"/>
            </a:endParaRPr>
          </a:p>
          <a:p>
            <a:r>
              <a:rPr lang="en-GB" b="1" baseline="30000" dirty="0" smtClean="0">
                <a:latin typeface="Bliss-Light"/>
                <a:cs typeface="Bliss-Light"/>
              </a:rPr>
              <a:t>Historical change over time</a:t>
            </a:r>
          </a:p>
          <a:p>
            <a:endParaRPr lang="en-GB" b="1" baseline="30000" dirty="0">
              <a:latin typeface="Bliss-Light"/>
              <a:cs typeface="Bliss-Light"/>
            </a:endParaRPr>
          </a:p>
          <a:p>
            <a:r>
              <a:rPr lang="en-GB" baseline="30000" dirty="0">
                <a:latin typeface="Bliss-Light"/>
                <a:cs typeface="Bliss-Light"/>
              </a:rPr>
              <a:t>For schools in </a:t>
            </a:r>
            <a:r>
              <a:rPr lang="en-GB" b="1" baseline="30000" dirty="0">
                <a:latin typeface="Bliss-Light"/>
                <a:cs typeface="Bliss-Light"/>
              </a:rPr>
              <a:t>England</a:t>
            </a:r>
            <a:r>
              <a:rPr lang="en-GB" baseline="30000" dirty="0">
                <a:latin typeface="Bliss-Light"/>
                <a:cs typeface="Bliss-Light"/>
              </a:rPr>
              <a:t>, this study of change over time can be co-taught with the </a:t>
            </a:r>
            <a:r>
              <a:rPr lang="en-GB" baseline="30000" dirty="0" smtClean="0">
                <a:latin typeface="Bliss-Light"/>
                <a:cs typeface="Bliss-Light"/>
              </a:rPr>
              <a:t>unit:</a:t>
            </a:r>
          </a:p>
          <a:p>
            <a:pPr marL="285750" indent="-285750">
              <a:buFont typeface="Arial" panose="020B0604020202020204" pitchFamily="34" charset="0"/>
              <a:buChar char="•"/>
            </a:pPr>
            <a:r>
              <a:rPr lang="en-GB" baseline="30000" dirty="0" smtClean="0">
                <a:latin typeface="Bliss-Light"/>
                <a:cs typeface="Bliss-Light"/>
              </a:rPr>
              <a:t>Changes </a:t>
            </a:r>
            <a:r>
              <a:rPr lang="en-GB" baseline="30000" dirty="0">
                <a:latin typeface="Bliss-Light"/>
                <a:cs typeface="Bliss-Light"/>
              </a:rPr>
              <a:t>in Crime and Punishment in Britain, </a:t>
            </a:r>
            <a:r>
              <a:rPr lang="en-GB" baseline="30000" dirty="0" smtClean="0">
                <a:latin typeface="Bliss-Light"/>
                <a:cs typeface="Bliss-Light"/>
              </a:rPr>
              <a:t>c.500 to the present day</a:t>
            </a:r>
          </a:p>
          <a:p>
            <a:pPr marL="285750" indent="-285750">
              <a:buFont typeface="Arial" panose="020B0604020202020204" pitchFamily="34" charset="0"/>
              <a:buChar char="•"/>
            </a:pPr>
            <a:r>
              <a:rPr lang="en-GB" baseline="30000" dirty="0">
                <a:latin typeface="Bliss-Light"/>
                <a:cs typeface="Bliss-Light"/>
              </a:rPr>
              <a:t>Changes in Health and Medicine in Britain, c.500 to the present day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a:latin typeface="Bliss-Light"/>
                <a:cs typeface="Bliss-Light"/>
              </a:rPr>
              <a:t>Changes in Entertainment and Leisure in Britain c.500 to the present </a:t>
            </a:r>
            <a:r>
              <a:rPr lang="en-GB" baseline="30000" dirty="0" smtClean="0">
                <a:latin typeface="Bliss-Light"/>
                <a:cs typeface="Bliss-Light"/>
              </a:rPr>
              <a:t>day</a:t>
            </a:r>
          </a:p>
          <a:p>
            <a:pPr marL="285750" indent="-285750">
              <a:buFont typeface="Arial" panose="020B0604020202020204" pitchFamily="34" charset="0"/>
              <a:buChar char="•"/>
            </a:pPr>
            <a:r>
              <a:rPr lang="en-GB" baseline="30000" dirty="0">
                <a:latin typeface="Bliss-Light"/>
                <a:cs typeface="Bliss-Light"/>
              </a:rPr>
              <a:t>The development of the USA, 1929-2000 </a:t>
            </a:r>
            <a:endParaRPr lang="en-GB" baseline="30000" dirty="0" smtClean="0">
              <a:latin typeface="Bliss-Light"/>
              <a:cs typeface="Bliss-Light"/>
            </a:endParaRPr>
          </a:p>
          <a:p>
            <a:endParaRPr lang="en-GB" baseline="30000" dirty="0">
              <a:latin typeface="Bliss-Light"/>
              <a:cs typeface="Bliss-Light"/>
            </a:endParaRPr>
          </a:p>
          <a:p>
            <a:r>
              <a:rPr lang="en-GB" baseline="30000" dirty="0">
                <a:latin typeface="Bliss-Light"/>
                <a:cs typeface="Bliss-Light"/>
              </a:rPr>
              <a:t>For schools in </a:t>
            </a:r>
            <a:r>
              <a:rPr lang="en-GB" b="1" baseline="30000" dirty="0" smtClean="0">
                <a:latin typeface="Bliss-Light"/>
                <a:cs typeface="Bliss-Light"/>
              </a:rPr>
              <a:t>Wales</a:t>
            </a:r>
            <a:r>
              <a:rPr lang="en-GB" baseline="30000" dirty="0" smtClean="0">
                <a:latin typeface="Bliss-Light"/>
                <a:cs typeface="Bliss-Light"/>
              </a:rPr>
              <a:t>, </a:t>
            </a:r>
            <a:r>
              <a:rPr lang="en-GB" baseline="30000" dirty="0">
                <a:latin typeface="Bliss-Light"/>
                <a:cs typeface="Bliss-Light"/>
              </a:rPr>
              <a:t>this study of change over time can be co-taught with the unit:</a:t>
            </a:r>
          </a:p>
          <a:p>
            <a:pPr marL="285750" indent="-285750">
              <a:buFont typeface="Arial" panose="020B0604020202020204" pitchFamily="34" charset="0"/>
              <a:buChar char="•"/>
            </a:pPr>
            <a:r>
              <a:rPr lang="en-GB" baseline="30000" dirty="0">
                <a:latin typeface="Bliss-Light"/>
                <a:cs typeface="Bliss-Light"/>
              </a:rPr>
              <a:t>Changes in Crime and Punishment in Britain, c.500 to the present </a:t>
            </a:r>
            <a:r>
              <a:rPr lang="en-GB" baseline="30000" dirty="0" smtClean="0">
                <a:latin typeface="Bliss-Light"/>
                <a:cs typeface="Bliss-Light"/>
              </a:rPr>
              <a:t>day</a:t>
            </a:r>
          </a:p>
          <a:p>
            <a:pPr marL="285750" indent="-285750">
              <a:buFont typeface="Arial" panose="020B0604020202020204" pitchFamily="34" charset="0"/>
              <a:buChar char="•"/>
            </a:pPr>
            <a:r>
              <a:rPr lang="en-GB" baseline="30000" dirty="0" smtClean="0">
                <a:latin typeface="Bliss-Light"/>
                <a:cs typeface="Bliss-Light"/>
              </a:rPr>
              <a:t>Changes </a:t>
            </a:r>
            <a:r>
              <a:rPr lang="en-GB" baseline="30000" dirty="0">
                <a:latin typeface="Bliss-Light"/>
                <a:cs typeface="Bliss-Light"/>
              </a:rPr>
              <a:t>in Health and Medicine in Britain, c.500 to the present day </a:t>
            </a:r>
            <a:endParaRPr lang="en-GB" baseline="30000" dirty="0" smtClean="0">
              <a:latin typeface="Bliss-Light"/>
              <a:cs typeface="Bliss-Light"/>
            </a:endParaRPr>
          </a:p>
          <a:p>
            <a:pPr marL="285750" indent="-285750">
              <a:buFont typeface="Arial" panose="020B0604020202020204" pitchFamily="34" charset="0"/>
              <a:buChar char="•"/>
            </a:pPr>
            <a:r>
              <a:rPr lang="en-GB" baseline="30000" dirty="0">
                <a:latin typeface="Bliss-Light"/>
                <a:cs typeface="Bliss-Light"/>
              </a:rPr>
              <a:t>Changes in Patterns of Migration, c.1500 to the present day </a:t>
            </a:r>
          </a:p>
          <a:p>
            <a:endParaRPr lang="en-GB" baseline="30000" dirty="0">
              <a:latin typeface="Bliss-Light"/>
              <a:cs typeface="Bliss-Light"/>
            </a:endParaRPr>
          </a:p>
          <a:p>
            <a:endParaRPr lang="en-GB" baseline="30000" dirty="0" smtClean="0">
              <a:latin typeface="Bliss-Light"/>
              <a:cs typeface="Bliss-Light"/>
            </a:endParaRPr>
          </a:p>
          <a:p>
            <a:endParaRPr lang="en-GB"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1099264" y="416651"/>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a:t>t</a:t>
            </a:r>
            <a:r>
              <a:rPr lang="en-US" dirty="0" err="1" smtClean="0"/>
              <a:t>eachability</a:t>
            </a:r>
            <a:r>
              <a:rPr lang="en-US" dirty="0" smtClean="0"/>
              <a:t> with GCSE History</a:t>
            </a:r>
          </a:p>
        </p:txBody>
      </p:sp>
    </p:spTree>
    <p:extLst>
      <p:ext uri="{BB962C8B-B14F-4D97-AF65-F5344CB8AC3E}">
        <p14:creationId xmlns:p14="http://schemas.microsoft.com/office/powerpoint/2010/main" val="40396802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2446" y="1286612"/>
            <a:ext cx="8297694" cy="1938992"/>
          </a:xfrm>
          <a:prstGeom prst="rect">
            <a:avLst/>
          </a:prstGeom>
          <a:noFill/>
        </p:spPr>
        <p:txBody>
          <a:bodyPr wrap="square" rtlCol="0">
            <a:spAutoFit/>
          </a:bodyPr>
          <a:lstStyle/>
          <a:p>
            <a:endParaRPr lang="en-US" b="1" baseline="30000" dirty="0">
              <a:latin typeface="Bliss-Light"/>
              <a:cs typeface="Bliss-Light"/>
            </a:endParaRPr>
          </a:p>
          <a:p>
            <a:r>
              <a:rPr lang="en-GB" b="1" baseline="30000" dirty="0" smtClean="0">
                <a:latin typeface="Bliss-Light"/>
                <a:cs typeface="Bliss-Light"/>
              </a:rPr>
              <a:t>People and Protest</a:t>
            </a:r>
          </a:p>
          <a:p>
            <a:endParaRPr lang="en-GB" b="1" baseline="30000" dirty="0" smtClean="0">
              <a:latin typeface="Bliss-Light"/>
              <a:cs typeface="Bliss-Light"/>
            </a:endParaRPr>
          </a:p>
          <a:p>
            <a:r>
              <a:rPr lang="en-GB" baseline="30000" dirty="0" smtClean="0">
                <a:latin typeface="Bliss-Light"/>
                <a:cs typeface="Bliss-Light"/>
              </a:rPr>
              <a:t>For </a:t>
            </a:r>
            <a:r>
              <a:rPr lang="en-GB" baseline="30000" dirty="0">
                <a:latin typeface="Bliss-Light"/>
                <a:cs typeface="Bliss-Light"/>
              </a:rPr>
              <a:t>schools in </a:t>
            </a:r>
            <a:r>
              <a:rPr lang="en-GB" b="1" baseline="30000" dirty="0" smtClean="0">
                <a:latin typeface="Bliss-Light"/>
                <a:cs typeface="Bliss-Light"/>
              </a:rPr>
              <a:t>England</a:t>
            </a:r>
            <a:r>
              <a:rPr lang="en-GB" baseline="30000" dirty="0" smtClean="0">
                <a:latin typeface="Bliss-Light"/>
                <a:cs typeface="Bliss-Light"/>
              </a:rPr>
              <a:t> and </a:t>
            </a:r>
            <a:r>
              <a:rPr lang="en-GB" b="1" baseline="30000" dirty="0" smtClean="0">
                <a:latin typeface="Bliss-Light"/>
                <a:cs typeface="Bliss-Light"/>
              </a:rPr>
              <a:t>Wales</a:t>
            </a:r>
            <a:r>
              <a:rPr lang="en-GB" baseline="30000" dirty="0" smtClean="0">
                <a:latin typeface="Bliss-Light"/>
                <a:cs typeface="Bliss-Light"/>
              </a:rPr>
              <a:t>, </a:t>
            </a:r>
            <a:r>
              <a:rPr lang="en-GB" baseline="30000" dirty="0">
                <a:latin typeface="Bliss-Light"/>
                <a:cs typeface="Bliss-Light"/>
              </a:rPr>
              <a:t>this unit can be co-taught </a:t>
            </a:r>
            <a:r>
              <a:rPr lang="en-GB" baseline="30000" dirty="0" smtClean="0">
                <a:latin typeface="Bliss-Light"/>
                <a:cs typeface="Bliss-Light"/>
              </a:rPr>
              <a:t>with</a:t>
            </a:r>
            <a:r>
              <a:rPr lang="en-GB" b="1" baseline="30000" dirty="0" smtClean="0">
                <a:latin typeface="Bliss-Light"/>
                <a:cs typeface="Bliss-Light"/>
              </a:rPr>
              <a:t>:</a:t>
            </a:r>
            <a:endParaRPr lang="en-GB" b="1" baseline="30000" dirty="0">
              <a:latin typeface="Bliss-Light"/>
              <a:cs typeface="Bliss-Light"/>
            </a:endParaRPr>
          </a:p>
          <a:p>
            <a:endParaRPr lang="en-GB" baseline="30000" dirty="0">
              <a:latin typeface="Bliss-Light"/>
              <a:cs typeface="Bliss-Light"/>
            </a:endParaRPr>
          </a:p>
          <a:p>
            <a:pPr marL="285750" indent="-285750">
              <a:buFont typeface="Arial" panose="020B0604020202020204" pitchFamily="34" charset="0"/>
              <a:buChar char="•"/>
            </a:pPr>
            <a:r>
              <a:rPr lang="en-GB" baseline="30000" dirty="0" smtClean="0">
                <a:latin typeface="Bliss-Light"/>
                <a:cs typeface="Bliss-Light"/>
              </a:rPr>
              <a:t>Conflict </a:t>
            </a:r>
            <a:r>
              <a:rPr lang="en-GB" baseline="30000" dirty="0">
                <a:latin typeface="Bliss-Light"/>
                <a:cs typeface="Bliss-Light"/>
              </a:rPr>
              <a:t>and Upheaval: England </a:t>
            </a:r>
            <a:r>
              <a:rPr lang="en-GB" baseline="30000" dirty="0" smtClean="0">
                <a:latin typeface="Bliss-Light"/>
                <a:cs typeface="Bliss-Light"/>
              </a:rPr>
              <a:t>1337-1381</a:t>
            </a:r>
          </a:p>
          <a:p>
            <a:pPr marL="285750" indent="-285750">
              <a:buFont typeface="Arial" panose="020B0604020202020204" pitchFamily="34" charset="0"/>
              <a:buChar char="•"/>
            </a:pPr>
            <a:r>
              <a:rPr lang="en-GB" baseline="30000" dirty="0" smtClean="0">
                <a:latin typeface="Bliss-Light"/>
                <a:cs typeface="Bliss-Light"/>
              </a:rPr>
              <a:t>Empire</a:t>
            </a:r>
            <a:r>
              <a:rPr lang="en-GB" baseline="30000" dirty="0">
                <a:latin typeface="Bliss-Light"/>
                <a:cs typeface="Bliss-Light"/>
              </a:rPr>
              <a:t>, Reform and War: Britain </a:t>
            </a:r>
            <a:r>
              <a:rPr lang="en-GB" baseline="30000" dirty="0" smtClean="0">
                <a:latin typeface="Bliss-Light"/>
                <a:cs typeface="Bliss-Light"/>
              </a:rPr>
              <a:t>1890-1918</a:t>
            </a:r>
          </a:p>
          <a:p>
            <a:pPr marL="285750" indent="-285750">
              <a:buFont typeface="Arial" panose="020B0604020202020204" pitchFamily="34" charset="0"/>
              <a:buChar char="•"/>
            </a:pPr>
            <a:r>
              <a:rPr lang="en-GB" baseline="30000" dirty="0" smtClean="0">
                <a:latin typeface="Bliss-Light"/>
                <a:cs typeface="Bliss-Light"/>
              </a:rPr>
              <a:t>The </a:t>
            </a:r>
            <a:r>
              <a:rPr lang="en-GB" baseline="30000" dirty="0">
                <a:latin typeface="Bliss-Light"/>
                <a:cs typeface="Bliss-Light"/>
              </a:rPr>
              <a:t>Development of the USA, 1929-2000</a:t>
            </a:r>
          </a:p>
          <a:p>
            <a:endParaRPr lang="en-GB" baseline="30000" dirty="0" smtClean="0">
              <a:latin typeface="Bliss-Light"/>
              <a:cs typeface="Bliss-Light"/>
            </a:endParaRPr>
          </a:p>
          <a:p>
            <a:endParaRPr lang="en-GB" baseline="30000" dirty="0">
              <a:latin typeface="Bliss-Light"/>
              <a:cs typeface="Bliss-Light"/>
            </a:endParaRPr>
          </a:p>
        </p:txBody>
      </p:sp>
      <p:pic>
        <p:nvPicPr>
          <p:cNvPr id="6"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 Placeholder 15"/>
          <p:cNvSpPr>
            <a:spLocks noGrp="1"/>
          </p:cNvSpPr>
          <p:nvPr>
            <p:ph type="body" sz="quarter" idx="16"/>
          </p:nvPr>
        </p:nvSpPr>
        <p:spPr>
          <a:xfrm>
            <a:off x="1099264" y="416651"/>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smtClean="0"/>
              <a:t>Co-</a:t>
            </a:r>
            <a:r>
              <a:rPr lang="en-US" dirty="0" err="1"/>
              <a:t>t</a:t>
            </a:r>
            <a:r>
              <a:rPr lang="en-US" dirty="0" err="1" smtClean="0"/>
              <a:t>eachability</a:t>
            </a:r>
            <a:r>
              <a:rPr lang="en-US" dirty="0" smtClean="0"/>
              <a:t> with GCSE History</a:t>
            </a:r>
          </a:p>
        </p:txBody>
      </p:sp>
    </p:spTree>
    <p:extLst>
      <p:ext uri="{BB962C8B-B14F-4D97-AF65-F5344CB8AC3E}">
        <p14:creationId xmlns:p14="http://schemas.microsoft.com/office/powerpoint/2010/main" val="3362814914"/>
      </p:ext>
    </p:extLst>
  </p:cSld>
  <p:clrMapOvr>
    <a:masterClrMapping/>
  </p:clrMapOvr>
  <p:timing>
    <p:tnLst>
      <p:par>
        <p:cTn id="1" dur="indefinite" restart="never" nodeType="tmRoot"/>
      </p:par>
    </p:tnLst>
  </p:timing>
</p:sld>
</file>

<file path=ppt/theme/theme1.xml><?xml version="1.0" encoding="utf-8"?>
<a:theme xmlns:a="http://schemas.openxmlformats.org/drawingml/2006/main" name="WJEC PowerPoint Template (Bilingual- Wales onl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athways CPD Subjects and Units associated" id="{68D50463-8EAC-4816-BCAC-4006BC00CE79}" vid="{E355975A-7A36-4491-A54D-953174B12E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7" ma:contentTypeDescription="Create a new document." ma:contentTypeScope="" ma:versionID="6be16ce4710338ee6ddd2cf5cee94281">
  <xsd:schema xmlns:xsd="http://www.w3.org/2001/XMLSchema" xmlns:xs="http://www.w3.org/2001/XMLSchema" xmlns:p="http://schemas.microsoft.com/office/2006/metadata/properties" xmlns:ns2="cd497dfa-9c52-4b77-9510-d5d8b75d053a" targetNamespace="http://schemas.microsoft.com/office/2006/metadata/properties" ma:root="true" ma:fieldsID="65a3c88eb3aa628ee850c6aab9f98c29" ns2:_="">
    <xsd:import namespace="cd497dfa-9c52-4b77-9510-d5d8b75d053a"/>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4.xml><?xml version="1.0" encoding="utf-8"?>
<?mso-contentType ?>
<SharedContentType xmlns="Microsoft.SharePoint.Taxonomy.ContentTypeSync" SourceId="e1033d4c-53f7-4655-8cf6-8161ad0c09ed" ContentTypeId="0x0101003DB520055EDDB440B1956AA9AA49CCC9" PreviousValue="false"/>
</file>

<file path=customXml/itemProps1.xml><?xml version="1.0" encoding="utf-8"?>
<ds:datastoreItem xmlns:ds="http://schemas.openxmlformats.org/officeDocument/2006/customXml" ds:itemID="{DC2D88FD-8F52-4E73-ABE8-C0EAB91EAFC8}"/>
</file>

<file path=customXml/itemProps2.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3.xml><?xml version="1.0" encoding="utf-8"?>
<ds:datastoreItem xmlns:ds="http://schemas.openxmlformats.org/officeDocument/2006/customXml" ds:itemID="{D0DE5532-076C-4333-94CD-BB9A7BAC216D}">
  <ds:schemaRefs>
    <ds:schemaRef ds:uri="http://purl.org/dc/terms/"/>
    <ds:schemaRef ds:uri="http://schemas.microsoft.com/office/2006/documentManagement/types"/>
    <ds:schemaRef ds:uri="2f2f9355-f80e-4d7b-937a-0c27cfa03643"/>
    <ds:schemaRef ds:uri="http://purl.org/dc/elements/1.1/"/>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 ds:uri="http://purl.org/dc/dcmitype/"/>
  </ds:schemaRefs>
</ds:datastoreItem>
</file>

<file path=customXml/itemProps4.xml><?xml version="1.0" encoding="utf-8"?>
<ds:datastoreItem xmlns:ds="http://schemas.openxmlformats.org/officeDocument/2006/customXml" ds:itemID="{D56A5434-0F0A-4A46-958D-C055B0AED41D}">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New Units</Template>
  <TotalTime>3</TotalTime>
  <Words>1563</Words>
  <Application>Microsoft Office PowerPoint</Application>
  <PresentationFormat>On-screen Show (4:3)</PresentationFormat>
  <Paragraphs>243</Paragraphs>
  <Slides>12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Calibri</vt:lpstr>
      <vt:lpstr>Times New Roman</vt:lpstr>
      <vt:lpstr>ＭＳ Ｐゴシック</vt:lpstr>
      <vt:lpstr>Arial</vt:lpstr>
      <vt:lpstr>Gotham Rounded Book</vt:lpstr>
      <vt:lpstr>Bliss-Light</vt:lpstr>
      <vt:lpstr>WJEC PowerPoint Template (Bilingual- Wales only)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WJEC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Dodge, Rachel</dc:creator>
  <cp:lastModifiedBy>Dodge, Rachel</cp:lastModifiedBy>
  <cp:revision>2</cp:revision>
  <cp:lastPrinted>2018-09-10T14:42:37Z</cp:lastPrinted>
  <dcterms:created xsi:type="dcterms:W3CDTF">2018-11-26T13:34:04Z</dcterms:created>
  <dcterms:modified xsi:type="dcterms:W3CDTF">2018-11-26T13:40:45Z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WJEC_x0020_Audiences">
    <vt:lpwstr/>
  </property>
  <property fmtid="{D5CDD505-2E9C-101B-9397-08002B2CF9AE}" pid="4" name="WJEC_x0020_Department">
    <vt:lpwstr/>
  </property>
  <property fmtid="{D5CDD505-2E9C-101B-9397-08002B2CF9AE}" pid="5" name="WJEC Department">
    <vt:lpwstr/>
  </property>
  <property fmtid="{D5CDD505-2E9C-101B-9397-08002B2CF9AE}" pid="6" name="WJEC Audiences">
    <vt:lpwstr/>
  </property>
  <property fmtid="{D5CDD505-2E9C-101B-9397-08002B2CF9AE}" pid="7" name="Order">
    <vt:r8>17843100</vt:r8>
  </property>
</Properties>
</file>