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5"/>
  </p:sldMasterIdLst>
  <p:notesMasterIdLst>
    <p:notesMasterId r:id="rId26"/>
  </p:notesMasterIdLst>
  <p:sldIdLst>
    <p:sldId id="265" r:id="rId6"/>
    <p:sldId id="262" r:id="rId7"/>
    <p:sldId id="275" r:id="rId8"/>
    <p:sldId id="308" r:id="rId9"/>
    <p:sldId id="291" r:id="rId10"/>
    <p:sldId id="292" r:id="rId11"/>
    <p:sldId id="304" r:id="rId12"/>
    <p:sldId id="293" r:id="rId13"/>
    <p:sldId id="312" r:id="rId14"/>
    <p:sldId id="294" r:id="rId15"/>
    <p:sldId id="306" r:id="rId16"/>
    <p:sldId id="295" r:id="rId17"/>
    <p:sldId id="311" r:id="rId18"/>
    <p:sldId id="296" r:id="rId19"/>
    <p:sldId id="313" r:id="rId20"/>
    <p:sldId id="297" r:id="rId21"/>
    <p:sldId id="309" r:id="rId22"/>
    <p:sldId id="310" r:id="rId23"/>
    <p:sldId id="301" r:id="rId24"/>
    <p:sldId id="302" r:id="rId25"/>
  </p:sldIdLst>
  <p:sldSz cx="9144000" cy="6858000" type="screen4x3"/>
  <p:notesSz cx="6858000" cy="9144000"/>
  <p:embeddedFontLst>
    <p:embeddedFont>
      <p:font typeface="ＭＳ Ｐゴシック" panose="020B0600070205080204" pitchFamily="34" charset="-128"/>
      <p:regular r:id="rId27"/>
    </p:embeddedFont>
    <p:embeddedFont>
      <p:font typeface="Calibri" panose="020F0502020204030204" pitchFamily="34" charset="0"/>
      <p:regular r:id="rId28"/>
      <p:bold r:id="rId29"/>
      <p:italic r:id="rId30"/>
      <p:boldItalic r:id="rId31"/>
    </p:embeddedFont>
  </p:embeddedFontLst>
  <p:defaultTextStyle>
    <a:defPPr>
      <a:defRPr lang="en-GB"/>
    </a:defPPr>
    <a:lvl1pPr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1pPr>
    <a:lvl2pPr marL="4572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2pPr>
    <a:lvl3pPr marL="9144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3pPr>
    <a:lvl4pPr marL="13716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4pPr>
    <a:lvl5pPr marL="1828800" algn="l" defTabSz="457200" rtl="0" fontAlgn="base">
      <a:spcBef>
        <a:spcPct val="0"/>
      </a:spcBef>
      <a:spcAft>
        <a:spcPct val="0"/>
      </a:spcAft>
      <a:defRPr kern="1200">
        <a:solidFill>
          <a:schemeClr val="tx1"/>
        </a:solidFill>
        <a:latin typeface="Calibri" pitchFamily="34" charset="0"/>
        <a:ea typeface="ＭＳ Ｐゴシック"/>
        <a:cs typeface="ＭＳ Ｐゴシック"/>
      </a:defRPr>
    </a:lvl5pPr>
    <a:lvl6pPr marL="2286000" algn="l" defTabSz="914400" rtl="0" eaLnBrk="1" latinLnBrk="0" hangingPunct="1">
      <a:defRPr kern="1200">
        <a:solidFill>
          <a:schemeClr val="tx1"/>
        </a:solidFill>
        <a:latin typeface="Calibri" pitchFamily="34" charset="0"/>
        <a:ea typeface="ＭＳ Ｐゴシック"/>
        <a:cs typeface="ＭＳ Ｐゴシック"/>
      </a:defRPr>
    </a:lvl6pPr>
    <a:lvl7pPr marL="2743200" algn="l" defTabSz="914400" rtl="0" eaLnBrk="1" latinLnBrk="0" hangingPunct="1">
      <a:defRPr kern="1200">
        <a:solidFill>
          <a:schemeClr val="tx1"/>
        </a:solidFill>
        <a:latin typeface="Calibri" pitchFamily="34" charset="0"/>
        <a:ea typeface="ＭＳ Ｐゴシック"/>
        <a:cs typeface="ＭＳ Ｐゴシック"/>
      </a:defRPr>
    </a:lvl7pPr>
    <a:lvl8pPr marL="3200400" algn="l" defTabSz="914400" rtl="0" eaLnBrk="1" latinLnBrk="0" hangingPunct="1">
      <a:defRPr kern="1200">
        <a:solidFill>
          <a:schemeClr val="tx1"/>
        </a:solidFill>
        <a:latin typeface="Calibri" pitchFamily="34" charset="0"/>
        <a:ea typeface="ＭＳ Ｐゴシック"/>
        <a:cs typeface="ＭＳ Ｐゴシック"/>
      </a:defRPr>
    </a:lvl8pPr>
    <a:lvl9pPr marL="3657600" algn="l" defTabSz="914400" rtl="0" eaLnBrk="1" latinLnBrk="0" hangingPunct="1">
      <a:defRPr kern="1200">
        <a:solidFill>
          <a:schemeClr val="tx1"/>
        </a:solidFill>
        <a:latin typeface="Calibri" pitchFamily="34"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00"/>
    <a:srgbClr val="CC3399"/>
    <a:srgbClr val="FF3300"/>
    <a:srgbClr val="DF3C06"/>
    <a:srgbClr val="E753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5759" autoAdjust="0"/>
  </p:normalViewPr>
  <p:slideViewPr>
    <p:cSldViewPr snapToGrid="0" snapToObjects="1">
      <p:cViewPr>
        <p:scale>
          <a:sx n="75" d="100"/>
          <a:sy n="75" d="100"/>
        </p:scale>
        <p:origin x="-930" y="-75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3.fntdata"/><Relationship Id="rId32" Type="http://schemas.openxmlformats.org/officeDocument/2006/relationships/presProps" Target="presProps.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5.fntdata"/><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ableStyles" Target="tableStyles.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pitchFamily="1" charset="-128"/>
                <a:cs typeface="+mn-cs"/>
              </a:defRPr>
            </a:lvl1pPr>
          </a:lstStyle>
          <a:p>
            <a:pPr>
              <a:defRPr/>
            </a:pPr>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ＭＳ Ｐゴシック" pitchFamily="1" charset="-128"/>
                <a:cs typeface="+mn-cs"/>
              </a:defRPr>
            </a:lvl1pPr>
          </a:lstStyle>
          <a:p>
            <a:pPr>
              <a:defRPr/>
            </a:pPr>
            <a:fld id="{409400F4-5923-4F06-894E-6563EF622B64}" type="datetimeFigureOut">
              <a:rPr lang="en-GB"/>
              <a:pPr>
                <a:defRPr/>
              </a:pPr>
              <a:t>22/10/2018</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pitchFamily="1" charset="-128"/>
                <a:cs typeface="+mn-cs"/>
              </a:defRPr>
            </a:lvl1pPr>
          </a:lstStyle>
          <a:p>
            <a:pPr>
              <a:defRPr/>
            </a:pPr>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ＭＳ Ｐゴシック" pitchFamily="1" charset="-128"/>
                <a:cs typeface="+mn-cs"/>
              </a:defRPr>
            </a:lvl1pPr>
          </a:lstStyle>
          <a:p>
            <a:pPr>
              <a:defRPr/>
            </a:pPr>
            <a:fld id="{C9582639-2C91-492A-803E-96E1D59891DC}" type="slidenum">
              <a:rPr lang="en-GB"/>
              <a:pPr>
                <a:defRPr/>
              </a:pPr>
              <a:t>‹#›</a:t>
            </a:fld>
            <a:endParaRPr lang="en-GB" dirty="0"/>
          </a:p>
        </p:txBody>
      </p:sp>
    </p:spTree>
    <p:extLst>
      <p:ext uri="{BB962C8B-B14F-4D97-AF65-F5344CB8AC3E}">
        <p14:creationId xmlns:p14="http://schemas.microsoft.com/office/powerpoint/2010/main" val="10038652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p:cNvSpPr>
          <p:nvPr>
            <p:ph type="sldImg"/>
          </p:nvPr>
        </p:nvSpPr>
        <p:spPr bwMode="auto">
          <a:noFill/>
          <a:ln>
            <a:solidFill>
              <a:srgbClr val="000000"/>
            </a:solidFill>
            <a:miter lim="800000"/>
            <a:headEnd/>
            <a:tailEnd/>
          </a:ln>
        </p:spPr>
      </p:sp>
      <p:sp>
        <p:nvSpPr>
          <p:cNvPr id="122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122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1EA395A-7181-40AA-ACE1-ECB9406652F3}" type="slidenum">
              <a:rPr lang="en-GB" smtClean="0">
                <a:ea typeface="ＭＳ Ｐゴシック"/>
                <a:cs typeface="ＭＳ Ｐゴシック"/>
              </a:rPr>
              <a:pPr/>
              <a:t>1</a:t>
            </a:fld>
            <a:endParaRPr lang="en-GB" dirty="0" smtClean="0">
              <a:ea typeface="ＭＳ Ｐゴシック"/>
              <a:cs typeface="ＭＳ Ｐゴシック"/>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Other%20Clients\Eduqas\P17661%20Eduqas%20Brand%20Identity%20Guidelines\Links\Corbis-42-53088181.jpg" TargetMode="External"/><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Corbis-42-53088181_bandw.jpg" descr="\\localhost\Volumes\Other Clients\Eduqas\P17661 Eduqas Brand Identity Guidelines\Links\Corbis-42-53088181.jpg"/>
          <p:cNvPicPr preferRelativeResize="0">
            <a:picLocks/>
          </p:cNvPicPr>
          <p:nvPr userDrawn="1"/>
        </p:nvPicPr>
        <p:blipFill>
          <a:blip r:embed="rId2" r:link="rId3"/>
          <a:srcRect l="331" t="9973" r="-331" b="4013"/>
          <a:stretch>
            <a:fillRect/>
          </a:stretch>
        </p:blipFill>
        <p:spPr bwMode="auto">
          <a:xfrm>
            <a:off x="5424488" y="3048000"/>
            <a:ext cx="3262312" cy="2805113"/>
          </a:xfrm>
          <a:prstGeom prst="rect">
            <a:avLst/>
          </a:prstGeom>
          <a:noFill/>
          <a:ln w="9525">
            <a:noFill/>
            <a:miter lim="800000"/>
            <a:headEnd/>
            <a:tailEnd/>
          </a:ln>
        </p:spPr>
      </p:pic>
      <p:sp>
        <p:nvSpPr>
          <p:cNvPr id="7" name="Text Placeholder 17"/>
          <p:cNvSpPr>
            <a:spLocks noGrp="1"/>
          </p:cNvSpPr>
          <p:nvPr>
            <p:ph type="body" sz="quarter" idx="15"/>
          </p:nvPr>
        </p:nvSpPr>
        <p:spPr>
          <a:xfrm>
            <a:off x="487363" y="3094339"/>
            <a:ext cx="4868862" cy="2805113"/>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400">
                <a:solidFill>
                  <a:schemeClr val="tx1"/>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
        <p:nvSpPr>
          <p:cNvPr id="10"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894120"/>
            <a:ext cx="8229600" cy="3232043"/>
          </a:xfrm>
          <a:prstGeom prst="rect">
            <a:avLst/>
          </a:prstGeom>
        </p:spPr>
        <p:txBody>
          <a:bodyPr/>
          <a:lstStyle>
            <a:lvl1pPr marL="0" marR="0" indent="0" algn="l" defTabSz="457200" rtl="0" eaLnBrk="1" fontAlgn="base" latinLnBrk="0" hangingPunct="1">
              <a:lnSpc>
                <a:spcPct val="150000"/>
              </a:lnSpc>
              <a:spcBef>
                <a:spcPct val="0"/>
              </a:spcBef>
              <a:spcAft>
                <a:spcPct val="0"/>
              </a:spcAft>
              <a:buClrTx/>
              <a:buSzTx/>
              <a:buFont typeface="Arial" panose="020B0604020202020204" pitchFamily="34" charset="0"/>
              <a:buNone/>
              <a:tabLst/>
              <a:defRPr>
                <a:solidFill>
                  <a:srgbClr val="DF3C06"/>
                </a:solidFill>
                <a:latin typeface="Arial" panose="020B0604020202020204" pitchFamily="34" charset="0"/>
                <a:cs typeface="Arial" panose="020B0604020202020204" pitchFamily="34" charset="0"/>
              </a:defRPr>
            </a:lvl1p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dirty="0"/>
          </a:p>
        </p:txBody>
      </p:sp>
      <p:sp>
        <p:nvSpPr>
          <p:cNvPr id="5"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
        <p:nvSpPr>
          <p:cNvPr id="7" name="Text Placeholder 6"/>
          <p:cNvSpPr>
            <a:spLocks noGrp="1"/>
          </p:cNvSpPr>
          <p:nvPr>
            <p:ph type="body" sz="quarter" idx="17"/>
          </p:nvPr>
        </p:nvSpPr>
        <p:spPr>
          <a:xfrm>
            <a:off x="487363" y="3098800"/>
            <a:ext cx="3868737" cy="3306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10" name="Text Placeholder 6"/>
          <p:cNvSpPr>
            <a:spLocks noGrp="1"/>
          </p:cNvSpPr>
          <p:nvPr>
            <p:ph type="body" sz="quarter" idx="18"/>
          </p:nvPr>
        </p:nvSpPr>
        <p:spPr>
          <a:xfrm>
            <a:off x="4640263" y="3098800"/>
            <a:ext cx="3868737" cy="33067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
        <p:nvSpPr>
          <p:cNvPr id="3" name="Text Placeholder 2"/>
          <p:cNvSpPr>
            <a:spLocks noGrp="1"/>
          </p:cNvSpPr>
          <p:nvPr>
            <p:ph idx="1"/>
          </p:nvPr>
        </p:nvSpPr>
        <p:spPr>
          <a:xfrm>
            <a:off x="457200" y="2984501"/>
            <a:ext cx="8229600" cy="2781300"/>
          </a:xfrm>
          <a:prstGeom prst="rect">
            <a:avLst/>
          </a:prstGeom>
        </p:spPr>
        <p:txBody>
          <a:bodyPr rtlCol="0">
            <a:normAutofit/>
          </a:body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3" name="Table 5"/>
          <p:cNvGraphicFramePr>
            <a:graphicFrameLocks noGrp="1"/>
          </p:cNvGraphicFramePr>
          <p:nvPr/>
        </p:nvGraphicFramePr>
        <p:xfrm>
          <a:off x="554038" y="3238500"/>
          <a:ext cx="6569964" cy="2935326"/>
        </p:xfrm>
        <a:graphic>
          <a:graphicData uri="http://schemas.openxmlformats.org/drawingml/2006/table">
            <a:tbl>
              <a:tblPr firstRow="1" bandRow="1"/>
              <a:tblGrid>
                <a:gridCol w="3284982"/>
                <a:gridCol w="3284982"/>
              </a:tblGrid>
              <a:tr h="564486">
                <a:tc gridSpan="2">
                  <a:txBody>
                    <a:bodyPr/>
                    <a:lstStyle/>
                    <a:p>
                      <a:pPr>
                        <a:lnSpc>
                          <a:spcPct val="115000"/>
                        </a:lnSpc>
                        <a:spcAft>
                          <a:spcPts val="0"/>
                        </a:spcAft>
                      </a:pPr>
                      <a:r>
                        <a:rPr lang="en-GB" sz="1600" b="1" kern="1200" dirty="0" smtClean="0">
                          <a:solidFill>
                            <a:srgbClr val="FFFFFF"/>
                          </a:solidFill>
                          <a:effectLst/>
                          <a:latin typeface="Bliss-Light"/>
                          <a:ea typeface="Times New Roman"/>
                          <a:cs typeface="Arial"/>
                        </a:rPr>
                        <a:t>Pennawd</a:t>
                      </a:r>
                      <a:r>
                        <a:rPr lang="en-GB" sz="1600" b="1" kern="1200" baseline="0" dirty="0" smtClean="0">
                          <a:solidFill>
                            <a:srgbClr val="FFFFFF"/>
                          </a:solidFill>
                          <a:effectLst/>
                          <a:latin typeface="Bliss-Light"/>
                          <a:ea typeface="Times New Roman"/>
                          <a:cs typeface="Arial"/>
                        </a:rPr>
                        <a:t> ar gyfer tabl | </a:t>
                      </a:r>
                      <a:r>
                        <a:rPr lang="en-GB" sz="1600" b="1" kern="1200" dirty="0" smtClean="0">
                          <a:solidFill>
                            <a:srgbClr val="FFFFFF"/>
                          </a:solidFill>
                          <a:effectLst/>
                          <a:latin typeface="Bliss-Light"/>
                          <a:ea typeface="Times New Roman"/>
                          <a:cs typeface="Arial"/>
                        </a:rPr>
                        <a:t>Table </a:t>
                      </a:r>
                      <a:r>
                        <a:rPr lang="en-GB" sz="1600" b="1" kern="1200" dirty="0">
                          <a:solidFill>
                            <a:srgbClr val="FFFFFF"/>
                          </a:solidFill>
                          <a:effectLst/>
                          <a:latin typeface="Bliss-Light"/>
                          <a:ea typeface="Times New Roman"/>
                          <a:cs typeface="Arial"/>
                        </a:rPr>
                        <a:t>heading </a:t>
                      </a:r>
                      <a:endParaRPr lang="en-GB" sz="1100" dirty="0">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6ED"/>
                    </a:solidFill>
                  </a:tcPr>
                </a:tc>
                <a:tc hMerge="1">
                  <a:txBody>
                    <a:bodyPr/>
                    <a:lstStyle/>
                    <a:p>
                      <a:endParaRPr lang="en-GB"/>
                    </a:p>
                  </a:txBody>
                  <a:tcPr/>
                </a:tc>
              </a:tr>
              <a:tr h="635775">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Calibri"/>
                          <a:cs typeface="Arial"/>
                        </a:rPr>
                        <a:t>This</a:t>
                      </a:r>
                      <a:r>
                        <a:rPr lang="en-US" sz="1400" kern="1200" baseline="0" dirty="0" smtClean="0">
                          <a:solidFill>
                            <a:schemeClr val="tx1"/>
                          </a:solidFill>
                          <a:effectLst/>
                          <a:latin typeface="Bliss-Light"/>
                          <a:ea typeface="Calibri"/>
                          <a:cs typeface="Arial"/>
                        </a:rPr>
                        <a:t> is an example of how a primary table should look</a:t>
                      </a:r>
                      <a:endParaRPr lang="en-GB" sz="1100" dirty="0">
                        <a:solidFill>
                          <a:schemeClr val="tx1"/>
                        </a:solidFill>
                        <a:effectLst/>
                        <a:latin typeface="Calibri"/>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GB" sz="1400" kern="1200" dirty="0"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r h="578355">
                <a:tc>
                  <a:txBody>
                    <a:bodyPr/>
                    <a:lstStyle/>
                    <a:p>
                      <a:pPr>
                        <a:lnSpc>
                          <a:spcPct val="115000"/>
                        </a:lnSpc>
                        <a:spcAft>
                          <a:spcPts val="0"/>
                        </a:spcAft>
                      </a:pPr>
                      <a:r>
                        <a:rPr lang="en-GB" sz="1400" kern="1200" dirty="0" smtClean="0">
                          <a:solidFill>
                            <a:schemeClr val="tx1"/>
                          </a:solidFill>
                          <a:effectLst/>
                          <a:latin typeface="Bliss-Light"/>
                          <a:ea typeface="Times New Roman"/>
                          <a:cs typeface="Arial"/>
                        </a:rPr>
                        <a:t>Testun</a:t>
                      </a:r>
                      <a:endParaRPr lang="en-GB" sz="1100" dirty="0" smtClean="0">
                        <a:solidFill>
                          <a:schemeClr val="tx1"/>
                        </a:solidFill>
                        <a:effectLst/>
                        <a:latin typeface="+mn-lt"/>
                        <a:ea typeface="Calibri"/>
                        <a:cs typeface="Times New Roman"/>
                      </a:endParaRPr>
                    </a:p>
                    <a:p>
                      <a:pPr>
                        <a:lnSpc>
                          <a:spcPct val="115000"/>
                        </a:lnSpc>
                        <a:spcAft>
                          <a:spcPts val="0"/>
                        </a:spcAft>
                      </a:pPr>
                      <a:endParaRPr lang="en-GB" sz="1100" dirty="0">
                        <a:solidFill>
                          <a:schemeClr val="tx1"/>
                        </a:solidFill>
                        <a:effectLst/>
                        <a:latin typeface="Calibri"/>
                        <a:ea typeface="Calibri"/>
                        <a:cs typeface="Times New Roman"/>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c>
                  <a:txBody>
                    <a:bodyPr/>
                    <a:lstStyle/>
                    <a:p>
                      <a:pPr>
                        <a:lnSpc>
                          <a:spcPct val="115000"/>
                        </a:lnSpc>
                        <a:spcAft>
                          <a:spcPts val="0"/>
                        </a:spcAft>
                      </a:pPr>
                      <a:r>
                        <a:rPr lang="en-US" sz="1400" kern="1200" dirty="0" smtClean="0">
                          <a:solidFill>
                            <a:schemeClr val="tx1"/>
                          </a:solidFill>
                          <a:effectLst/>
                          <a:latin typeface="Bliss-Light"/>
                          <a:ea typeface="Times New Roman"/>
                          <a:cs typeface="Arial"/>
                        </a:rPr>
                        <a:t>Text</a:t>
                      </a:r>
                      <a:endParaRPr lang="en-GB" sz="1100" dirty="0">
                        <a:solidFill>
                          <a:schemeClr val="tx1"/>
                        </a:solidFill>
                        <a:effectLst/>
                        <a:latin typeface="+mn-lt"/>
                        <a:ea typeface="Calibri"/>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solidFill>
                      <a:srgbClr val="FFFFFF"/>
                    </a:solidFill>
                  </a:tcPr>
                </a:tc>
              </a:tr>
            </a:tbl>
          </a:graphicData>
        </a:graphic>
      </p:graphicFrame>
      <p:sp>
        <p:nvSpPr>
          <p:cNvPr id="4" name="Text Placeholder 15"/>
          <p:cNvSpPr>
            <a:spLocks noGrp="1"/>
          </p:cNvSpPr>
          <p:nvPr>
            <p:ph type="body" sz="quarter" idx="16"/>
          </p:nvPr>
        </p:nvSpPr>
        <p:spPr>
          <a:xfrm>
            <a:off x="487363" y="1567656"/>
            <a:ext cx="8418513"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lvl="0"/>
            <a:r>
              <a:rPr lang="en-US" dirty="0" err="1" smtClean="0"/>
              <a:t>Click to edit Master text styles</a:t>
            </a:r>
          </a:p>
          <a:p>
            <a:pPr lvl="1"/>
            <a:r>
              <a:rPr lang="en-US" dirty="0" err="1" smtClean="0"/>
              <a:t>Second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 name="Text Placeholder 7"/>
          <p:cNvSpPr>
            <a:spLocks noGrp="1"/>
          </p:cNvSpPr>
          <p:nvPr>
            <p:ph type="body" sz="quarter" idx="13"/>
          </p:nvPr>
        </p:nvSpPr>
        <p:spPr>
          <a:xfrm>
            <a:off x="585788" y="585788"/>
            <a:ext cx="8291882" cy="1420812"/>
          </a:xfrm>
          <a:prstGeom prst="rect">
            <a:avLst/>
          </a:prstGeom>
        </p:spPr>
        <p:txBody>
          <a:bodyPr/>
          <a:lstStyle>
            <a:lvl1pPr marL="0" marR="0" indent="0" algn="l" defTabSz="457200" rtl="0" eaLnBrk="1" fontAlgn="base" latinLnBrk="0" hangingPunct="1">
              <a:lnSpc>
                <a:spcPct val="80000"/>
              </a:lnSpc>
              <a:spcBef>
                <a:spcPct val="0"/>
              </a:spcBef>
              <a:spcAft>
                <a:spcPts val="1200"/>
              </a:spcAft>
              <a:buClrTx/>
              <a:buSzTx/>
              <a:buFontTx/>
              <a:buNone/>
              <a:tabLst/>
              <a:defRPr sz="3200"/>
            </a:lvl1pPr>
          </a:lstStyle>
          <a:p>
            <a:pPr lvl="0"/>
            <a:r>
              <a:rPr lang="en-US" noProof="0" dirty="0" smtClean="0"/>
              <a:t>Click to edit Master text styles</a:t>
            </a:r>
          </a:p>
          <a:p>
            <a:pPr lvl="1"/>
            <a:r>
              <a:rPr lang="en-US" noProof="0" dirty="0" smtClean="0"/>
              <a:t>Second level</a:t>
            </a:r>
          </a:p>
        </p:txBody>
      </p:sp>
      <p:sp>
        <p:nvSpPr>
          <p:cNvPr id="4" name="Date Placeholder 3"/>
          <p:cNvSpPr>
            <a:spLocks noGrp="1"/>
          </p:cNvSpPr>
          <p:nvPr>
            <p:ph type="dt" sz="half" idx="14"/>
          </p:nvPr>
        </p:nvSpPr>
        <p:spPr>
          <a:xfrm>
            <a:off x="457200" y="6356350"/>
            <a:ext cx="2133600" cy="365125"/>
          </a:xfrm>
          <a:prstGeom prst="rect">
            <a:avLst/>
          </a:prstGeom>
        </p:spPr>
        <p:txBody>
          <a:bodyPr/>
          <a:lstStyle>
            <a:lvl1pPr>
              <a:defRPr>
                <a:ea typeface="ＭＳ Ｐゴシック" pitchFamily="1" charset="-128"/>
                <a:cs typeface="+mn-cs"/>
              </a:defRPr>
            </a:lvl1pPr>
          </a:lstStyle>
          <a:p>
            <a:pPr>
              <a:defRPr/>
            </a:pPr>
            <a:fld id="{B955EC56-8294-46DF-8126-155AB84BBA61}" type="datetimeFigureOut">
              <a:rPr lang="en-GB"/>
              <a:pPr>
                <a:defRPr/>
              </a:pPr>
              <a:t>22/10/2018</a:t>
            </a:fld>
            <a:endParaRPr lang="en-GB" dirty="0"/>
          </a:p>
        </p:txBody>
      </p:sp>
      <p:sp>
        <p:nvSpPr>
          <p:cNvPr id="5" name="Footer Placeholder 4"/>
          <p:cNvSpPr>
            <a:spLocks noGrp="1"/>
          </p:cNvSpPr>
          <p:nvPr>
            <p:ph type="ftr" sz="quarter" idx="15"/>
          </p:nvPr>
        </p:nvSpPr>
        <p:spPr>
          <a:xfrm>
            <a:off x="3124200" y="6356350"/>
            <a:ext cx="2895600" cy="365125"/>
          </a:xfrm>
          <a:prstGeom prst="rect">
            <a:avLst/>
          </a:prstGeom>
        </p:spPr>
        <p:txBody>
          <a:bodyPr/>
          <a:lstStyle>
            <a:lvl1pPr>
              <a:defRPr>
                <a:ea typeface="ＭＳ Ｐゴシック" pitchFamily="1" charset="-128"/>
                <a:cs typeface="+mn-cs"/>
              </a:defRPr>
            </a:lvl1pPr>
          </a:lstStyle>
          <a:p>
            <a:pPr>
              <a:defRPr/>
            </a:pPr>
            <a:endParaRPr lang="en-US" dirty="0"/>
          </a:p>
        </p:txBody>
      </p:sp>
      <p:sp>
        <p:nvSpPr>
          <p:cNvPr id="6" name="Slide Number Placeholder 5"/>
          <p:cNvSpPr>
            <a:spLocks noGrp="1"/>
          </p:cNvSpPr>
          <p:nvPr>
            <p:ph type="sldNum" sz="quarter" idx="16"/>
          </p:nvPr>
        </p:nvSpPr>
        <p:spPr>
          <a:xfrm>
            <a:off x="6553200" y="6356350"/>
            <a:ext cx="2133600" cy="365125"/>
          </a:xfrm>
          <a:prstGeom prst="rect">
            <a:avLst/>
          </a:prstGeom>
        </p:spPr>
        <p:txBody>
          <a:bodyPr/>
          <a:lstStyle>
            <a:lvl1pPr>
              <a:defRPr>
                <a:ea typeface="ＭＳ Ｐゴシック" pitchFamily="1" charset="-128"/>
                <a:cs typeface="+mn-cs"/>
              </a:defRPr>
            </a:lvl1pPr>
          </a:lstStyle>
          <a:p>
            <a:pPr>
              <a:defRPr/>
            </a:pPr>
            <a:fld id="{2AE33971-E40E-48B0-AFC8-C1D68B134CC5}"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2438" y="1425575"/>
            <a:ext cx="8229600" cy="1143000"/>
          </a:xfrm>
        </p:spPr>
        <p:txBody>
          <a:bodyPr/>
          <a:lstStyle/>
          <a:p>
            <a:r>
              <a:rPr lang="en-US"/>
              <a:t>Click to edit Master title style</a:t>
            </a:r>
          </a:p>
        </p:txBody>
      </p:sp>
      <p:sp>
        <p:nvSpPr>
          <p:cNvPr id="3" name="Content Placeholder 2"/>
          <p:cNvSpPr>
            <a:spLocks noGrp="1"/>
          </p:cNvSpPr>
          <p:nvPr>
            <p:ph idx="1"/>
          </p:nvPr>
        </p:nvSpPr>
        <p:spPr>
          <a:xfrm>
            <a:off x="457200" y="2984500"/>
            <a:ext cx="8229600" cy="2781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6"/>
          <p:cNvPicPr>
            <a:picLocks noChangeAspect="1" noChangeArrowheads="1"/>
          </p:cNvPicPr>
          <p:nvPr/>
        </p:nvPicPr>
        <p:blipFill>
          <a:blip r:embed="rId10"/>
          <a:srcRect/>
          <a:stretch>
            <a:fillRect/>
          </a:stretch>
        </p:blipFill>
        <p:spPr bwMode="auto">
          <a:xfrm>
            <a:off x="-7938" y="1588"/>
            <a:ext cx="9151938" cy="1265237"/>
          </a:xfrm>
          <a:prstGeom prst="rect">
            <a:avLst/>
          </a:prstGeom>
          <a:noFill/>
          <a:ln w="9525">
            <a:noFill/>
            <a:miter lim="800000"/>
            <a:headEnd/>
            <a:tailEnd/>
          </a:ln>
        </p:spPr>
      </p:pic>
      <p:sp>
        <p:nvSpPr>
          <p:cNvPr id="1027" name="Title Placeholder 1"/>
          <p:cNvSpPr>
            <a:spLocks noGrp="1"/>
          </p:cNvSpPr>
          <p:nvPr>
            <p:ph type="title"/>
          </p:nvPr>
        </p:nvSpPr>
        <p:spPr bwMode="auto">
          <a:xfrm>
            <a:off x="452438" y="1425575"/>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8" name="Text Placeholder 2"/>
          <p:cNvSpPr>
            <a:spLocks noGrp="1"/>
          </p:cNvSpPr>
          <p:nvPr>
            <p:ph type="body" idx="1"/>
          </p:nvPr>
        </p:nvSpPr>
        <p:spPr bwMode="auto">
          <a:xfrm>
            <a:off x="457200" y="2984500"/>
            <a:ext cx="8229600" cy="2781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p:txBody>
      </p:sp>
    </p:spTree>
  </p:cSld>
  <p:clrMap bg1="lt1" tx1="dk1" bg2="lt2" tx2="dk2" accent1="accent1" accent2="accent2" accent3="accent3" accent4="accent4" accent5="accent5" accent6="accent6" hlink="hlink" folHlink="folHlink"/>
  <p:sldLayoutIdLst>
    <p:sldLayoutId id="2147483657" r:id="rId1"/>
    <p:sldLayoutId id="2147483652" r:id="rId2"/>
    <p:sldLayoutId id="2147483653" r:id="rId3"/>
    <p:sldLayoutId id="2147483654" r:id="rId4"/>
    <p:sldLayoutId id="2147483658" r:id="rId5"/>
    <p:sldLayoutId id="2147483659" r:id="rId6"/>
    <p:sldLayoutId id="2147483655" r:id="rId7"/>
    <p:sldLayoutId id="2147483656" r:id="rId8"/>
  </p:sldLayoutIdLst>
  <p:txStyles>
    <p:titleStyle>
      <a:lvl1pPr algn="l" defTabSz="457200" rtl="0" eaLnBrk="0" fontAlgn="base" hangingPunct="0">
        <a:spcBef>
          <a:spcPct val="0"/>
        </a:spcBef>
        <a:spcAft>
          <a:spcPct val="0"/>
        </a:spcAft>
        <a:defRPr sz="3200" kern="1200">
          <a:solidFill>
            <a:srgbClr val="0070C0"/>
          </a:solidFill>
          <a:latin typeface="Arial" panose="020B0604020202020204" pitchFamily="34" charset="0"/>
          <a:ea typeface="ＭＳ Ｐゴシック" pitchFamily="1" charset="-128"/>
          <a:cs typeface="Arial" panose="020B0604020202020204" pitchFamily="34" charset="0"/>
        </a:defRPr>
      </a:lvl1pPr>
      <a:lvl2pPr algn="l" defTabSz="457200" rtl="0" eaLnBrk="0" fontAlgn="base" hangingPunct="0">
        <a:spcBef>
          <a:spcPct val="0"/>
        </a:spcBef>
        <a:spcAft>
          <a:spcPct val="0"/>
        </a:spcAft>
        <a:defRPr sz="3200">
          <a:solidFill>
            <a:srgbClr val="0070C0"/>
          </a:solidFill>
          <a:latin typeface="Arial" charset="0"/>
          <a:ea typeface="ＭＳ Ｐゴシック" pitchFamily="1" charset="-128"/>
          <a:cs typeface="Arial" charset="0"/>
        </a:defRPr>
      </a:lvl2pPr>
      <a:lvl3pPr algn="l" defTabSz="457200" rtl="0" eaLnBrk="0" fontAlgn="base" hangingPunct="0">
        <a:spcBef>
          <a:spcPct val="0"/>
        </a:spcBef>
        <a:spcAft>
          <a:spcPct val="0"/>
        </a:spcAft>
        <a:defRPr sz="3200">
          <a:solidFill>
            <a:srgbClr val="0070C0"/>
          </a:solidFill>
          <a:latin typeface="Arial" charset="0"/>
          <a:ea typeface="ＭＳ Ｐゴシック" pitchFamily="1" charset="-128"/>
          <a:cs typeface="Arial" charset="0"/>
        </a:defRPr>
      </a:lvl3pPr>
      <a:lvl4pPr algn="l" defTabSz="457200" rtl="0" eaLnBrk="0" fontAlgn="base" hangingPunct="0">
        <a:spcBef>
          <a:spcPct val="0"/>
        </a:spcBef>
        <a:spcAft>
          <a:spcPct val="0"/>
        </a:spcAft>
        <a:defRPr sz="3200">
          <a:solidFill>
            <a:srgbClr val="0070C0"/>
          </a:solidFill>
          <a:latin typeface="Arial" charset="0"/>
          <a:ea typeface="ＭＳ Ｐゴシック" pitchFamily="1" charset="-128"/>
          <a:cs typeface="Arial" charset="0"/>
        </a:defRPr>
      </a:lvl4pPr>
      <a:lvl5pPr algn="l" defTabSz="457200" rtl="0" eaLnBrk="0" fontAlgn="base" hangingPunct="0">
        <a:spcBef>
          <a:spcPct val="0"/>
        </a:spcBef>
        <a:spcAft>
          <a:spcPct val="0"/>
        </a:spcAft>
        <a:defRPr sz="3200">
          <a:solidFill>
            <a:srgbClr val="0070C0"/>
          </a:solidFill>
          <a:latin typeface="Arial" charset="0"/>
          <a:ea typeface="ＭＳ Ｐゴシック" pitchFamily="1" charset="-128"/>
          <a:cs typeface="Arial" charset="0"/>
        </a:defRPr>
      </a:lvl5pPr>
      <a:lvl6pPr marL="4572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6pPr>
      <a:lvl7pPr marL="9144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7pPr>
      <a:lvl8pPr marL="13716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8pPr>
      <a:lvl9pPr marL="1828800" algn="ctr" defTabSz="457200" rtl="0" eaLnBrk="1" fontAlgn="base" hangingPunct="1">
        <a:spcBef>
          <a:spcPct val="0"/>
        </a:spcBef>
        <a:spcAft>
          <a:spcPct val="0"/>
        </a:spcAft>
        <a:defRPr sz="4400">
          <a:solidFill>
            <a:schemeClr val="tx1"/>
          </a:solidFill>
          <a:latin typeface="Calibri" pitchFamily="34" charset="0"/>
          <a:ea typeface="ＭＳ Ｐゴシック" pitchFamily="1" charset="-128"/>
        </a:defRPr>
      </a:lvl9pPr>
    </p:titleStyle>
    <p:bodyStyle>
      <a:lvl1pPr algn="l" defTabSz="457200" rtl="0" eaLnBrk="0" fontAlgn="base" hangingPunct="0">
        <a:spcBef>
          <a:spcPct val="20000"/>
        </a:spcBef>
        <a:spcAft>
          <a:spcPct val="0"/>
        </a:spcAft>
        <a:buFont typeface="Arial" charset="0"/>
        <a:defRPr sz="2400" kern="1200">
          <a:solidFill>
            <a:schemeClr val="tx1"/>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pitchFamily="1" charset="-128"/>
          <a:cs typeface="ＭＳ Ｐゴシック"/>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pitchFamily="1" charset="-128"/>
          <a:cs typeface="ＭＳ Ｐゴシック"/>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 charset="-128"/>
          <a:cs typeface="ＭＳ Ｐゴシック"/>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 charset="-128"/>
          <a:cs typeface="ＭＳ Ｐゴシック"/>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2"/>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1266" name="TextBox 6"/>
          <p:cNvSpPr txBox="1">
            <a:spLocks noChangeArrowheads="1"/>
          </p:cNvSpPr>
          <p:nvPr/>
        </p:nvSpPr>
        <p:spPr bwMode="auto">
          <a:xfrm>
            <a:off x="279400" y="74613"/>
            <a:ext cx="8107363" cy="6143625"/>
          </a:xfrm>
          <a:prstGeom prst="rect">
            <a:avLst/>
          </a:prstGeom>
          <a:noFill/>
          <a:ln w="9525">
            <a:noFill/>
            <a:miter lim="800000"/>
            <a:headEnd/>
            <a:tailEnd/>
          </a:ln>
        </p:spPr>
        <p:txBody>
          <a:bodyPr>
            <a:spAutoFit/>
          </a:bodyPr>
          <a:lstStyle/>
          <a:p>
            <a:pPr>
              <a:lnSpc>
                <a:spcPct val="80000"/>
              </a:lnSpc>
              <a:spcAft>
                <a:spcPts val="1200"/>
              </a:spcAft>
            </a:pPr>
            <a:r>
              <a:rPr lang="en-GB" altLang="en-US" sz="4400" dirty="0">
                <a:solidFill>
                  <a:schemeClr val="bg1"/>
                </a:solidFill>
              </a:rPr>
              <a:t>Humanities Entry Pathways </a:t>
            </a:r>
            <a:br>
              <a:rPr lang="en-GB" altLang="en-US" sz="4400" dirty="0">
                <a:solidFill>
                  <a:schemeClr val="bg1"/>
                </a:solidFill>
              </a:rPr>
            </a:br>
            <a:r>
              <a:rPr lang="en-GB" altLang="en-US" sz="4400" dirty="0">
                <a:solidFill>
                  <a:schemeClr val="bg1"/>
                </a:solidFill>
              </a:rPr>
              <a:t/>
            </a:r>
            <a:br>
              <a:rPr lang="en-GB" altLang="en-US" sz="4400" dirty="0">
                <a:solidFill>
                  <a:schemeClr val="bg1"/>
                </a:solidFill>
              </a:rPr>
            </a:br>
            <a:r>
              <a:rPr lang="en-GB" altLang="en-US" sz="4400" dirty="0">
                <a:solidFill>
                  <a:schemeClr val="bg1"/>
                </a:solidFill>
              </a:rPr>
              <a:t>CPD Autumn 201</a:t>
            </a:r>
            <a:r>
              <a:rPr lang="en-US" altLang="en-US" sz="4400" dirty="0">
                <a:solidFill>
                  <a:schemeClr val="bg1"/>
                </a:solidFill>
              </a:rPr>
              <a:t>8</a:t>
            </a:r>
            <a:r>
              <a:rPr lang="en-GB" altLang="en-US" sz="4400" dirty="0">
                <a:solidFill>
                  <a:schemeClr val="bg1"/>
                </a:solidFill>
              </a:rPr>
              <a:t/>
            </a:r>
            <a:br>
              <a:rPr lang="en-GB" altLang="en-US" sz="4400" dirty="0">
                <a:solidFill>
                  <a:schemeClr val="bg1"/>
                </a:solidFill>
              </a:rPr>
            </a:br>
            <a:r>
              <a:rPr lang="en-GB" altLang="en-US" sz="4400" dirty="0">
                <a:solidFill>
                  <a:schemeClr val="bg1"/>
                </a:solidFill>
              </a:rPr>
              <a:t/>
            </a:r>
            <a:br>
              <a:rPr lang="en-GB" altLang="en-US" sz="4400" dirty="0">
                <a:solidFill>
                  <a:schemeClr val="bg1"/>
                </a:solidFill>
              </a:rPr>
            </a:br>
            <a:endParaRPr lang="en-GB" altLang="en-US" sz="4400" dirty="0">
              <a:solidFill>
                <a:schemeClr val="bg1"/>
              </a:solidFill>
            </a:endParaRPr>
          </a:p>
          <a:p>
            <a:endParaRPr lang="en-GB" altLang="en-US" sz="4400" b="1" dirty="0">
              <a:solidFill>
                <a:schemeClr val="bg1"/>
              </a:solidFill>
            </a:endParaRPr>
          </a:p>
          <a:p>
            <a:r>
              <a:rPr lang="en-US" altLang="en-US" sz="4400" b="1" dirty="0">
                <a:solidFill>
                  <a:schemeClr val="bg1"/>
                </a:solidFill>
              </a:rPr>
              <a:t>Planning, delivering and assessing</a:t>
            </a:r>
            <a:r>
              <a:rPr lang="en-GB" altLang="en-US" sz="4400" b="1" dirty="0">
                <a:solidFill>
                  <a:schemeClr val="bg1"/>
                </a:solidFill>
              </a:rPr>
              <a:t> the qualification</a:t>
            </a:r>
          </a:p>
          <a:p>
            <a:endParaRPr lang="en-GB" altLang="en-US" sz="4400" dirty="0"/>
          </a:p>
          <a:p>
            <a:pPr>
              <a:lnSpc>
                <a:spcPct val="80000"/>
              </a:lnSpc>
              <a:spcAft>
                <a:spcPts val="1200"/>
              </a:spcAft>
            </a:pPr>
            <a:endParaRPr lang="en-US" sz="4400" dirty="0">
              <a:solidFill>
                <a:schemeClr val="bg1"/>
              </a:solidFill>
              <a:latin typeface="Gotham Rounded Book"/>
              <a:ea typeface="Gotham Rounded Book"/>
              <a:cs typeface="Gotham Rounded Book"/>
            </a:endParaRPr>
          </a:p>
        </p:txBody>
      </p:sp>
      <p:pic>
        <p:nvPicPr>
          <p:cNvPr id="11267" name="Picture 4" descr="Z:\Pictures\logos\WJEC_Logo_RGB.jpg"/>
          <p:cNvPicPr>
            <a:picLocks noChangeAspect="1" noChangeArrowheads="1"/>
          </p:cNvPicPr>
          <p:nvPr/>
        </p:nvPicPr>
        <p:blipFill>
          <a:blip r:embed="rId4"/>
          <a:srcRect/>
          <a:stretch>
            <a:fillRect/>
          </a:stretch>
        </p:blipFill>
        <p:spPr bwMode="auto">
          <a:xfrm>
            <a:off x="146050" y="5927725"/>
            <a:ext cx="701675" cy="701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21506" name="Rectangle 2"/>
          <p:cNvSpPr>
            <a:spLocks noGrp="1"/>
          </p:cNvSpPr>
          <p:nvPr>
            <p:ph type="body" sz="quarter" idx="4294967295"/>
          </p:nvPr>
        </p:nvSpPr>
        <p:spPr>
          <a:xfrm>
            <a:off x="487363" y="1566863"/>
            <a:ext cx="8418512" cy="592137"/>
          </a:xfrm>
        </p:spPr>
        <p:txBody>
          <a:bodyPr/>
          <a:lstStyle/>
          <a:p>
            <a:pPr eaLnBrk="1" hangingPunct="1"/>
            <a:r>
              <a:rPr lang="en-GB" sz="3200" dirty="0" smtClean="0">
                <a:solidFill>
                  <a:srgbClr val="0070C0"/>
                </a:solidFill>
                <a:latin typeface="Calibri" pitchFamily="34" charset="0"/>
                <a:ea typeface="ＭＳ Ｐゴシック"/>
                <a:cs typeface="Arial" charset="0"/>
              </a:rPr>
              <a:t>Suggested Unit Content</a:t>
            </a:r>
            <a:endParaRPr lang="en-GB" altLang="en-US" sz="3200" dirty="0" smtClean="0">
              <a:solidFill>
                <a:srgbClr val="0070C0"/>
              </a:solidFill>
              <a:latin typeface="Calibri" pitchFamily="34" charset="0"/>
              <a:ea typeface="ＭＳ Ｐゴシック"/>
              <a:cs typeface="Arial" charset="0"/>
            </a:endParaRPr>
          </a:p>
        </p:txBody>
      </p:sp>
      <p:pic>
        <p:nvPicPr>
          <p:cNvPr id="21507" name="Picture 5"/>
          <p:cNvPicPr>
            <a:picLocks noChangeAspect="1" noChangeArrowheads="1"/>
          </p:cNvPicPr>
          <p:nvPr/>
        </p:nvPicPr>
        <p:blipFill>
          <a:blip r:embed="rId3"/>
          <a:srcRect l="25729" t="21625" r="26666" b="5000"/>
          <a:stretch>
            <a:fillRect/>
          </a:stretch>
        </p:blipFill>
        <p:spPr bwMode="auto">
          <a:xfrm>
            <a:off x="1057275" y="2159000"/>
            <a:ext cx="5803900" cy="439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a:xfrm>
            <a:off x="452438" y="1425575"/>
            <a:ext cx="8229600" cy="784225"/>
          </a:xfrm>
        </p:spPr>
        <p:txBody>
          <a:bodyPr/>
          <a:lstStyle/>
          <a:p>
            <a:r>
              <a:rPr lang="en-GB" dirty="0" smtClean="0">
                <a:latin typeface="Arial" charset="0"/>
                <a:ea typeface="ＭＳ Ｐゴシック"/>
                <a:cs typeface="Arial" charset="0"/>
              </a:rPr>
              <a:t>Suggested Unit Content</a:t>
            </a:r>
            <a:endParaRPr lang="en-US" dirty="0" smtClean="0">
              <a:latin typeface="Arial" charset="0"/>
              <a:ea typeface="ＭＳ Ｐゴシック"/>
              <a:cs typeface="Arial" charset="0"/>
            </a:endParaRPr>
          </a:p>
        </p:txBody>
      </p:sp>
      <p:pic>
        <p:nvPicPr>
          <p:cNvPr id="22530" name="Picture 4"/>
          <p:cNvPicPr>
            <a:picLocks noGrp="1" noChangeAspect="1" noChangeArrowheads="1"/>
          </p:cNvPicPr>
          <p:nvPr>
            <p:ph type="body" idx="1"/>
          </p:nvPr>
        </p:nvPicPr>
        <p:blipFill>
          <a:blip r:embed="rId2"/>
          <a:srcRect l="24692" t="15942" r="26176" b="28116"/>
          <a:stretch>
            <a:fillRect/>
          </a:stretch>
        </p:blipFill>
        <p:spPr>
          <a:xfrm>
            <a:off x="452438" y="2527300"/>
            <a:ext cx="7967662" cy="3568700"/>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23554" name="Rectangle 2"/>
          <p:cNvSpPr>
            <a:spLocks noGrp="1"/>
          </p:cNvSpPr>
          <p:nvPr>
            <p:ph type="body" sz="quarter" idx="4294967295"/>
          </p:nvPr>
        </p:nvSpPr>
        <p:spPr>
          <a:xfrm>
            <a:off x="487363" y="1566863"/>
            <a:ext cx="8418512" cy="465137"/>
          </a:xfrm>
        </p:spPr>
        <p:txBody>
          <a:bodyPr/>
          <a:lstStyle/>
          <a:p>
            <a:pPr eaLnBrk="1" hangingPunct="1">
              <a:lnSpc>
                <a:spcPct val="80000"/>
              </a:lnSpc>
            </a:pPr>
            <a:r>
              <a:rPr lang="en-GB" altLang="en-US" sz="2800" dirty="0" smtClean="0">
                <a:solidFill>
                  <a:srgbClr val="0070C0"/>
                </a:solidFill>
                <a:latin typeface="Calibri" pitchFamily="34" charset="0"/>
                <a:ea typeface="ＭＳ Ｐゴシック"/>
                <a:cs typeface="Arial" charset="0"/>
              </a:rPr>
              <a:t>Delivery</a:t>
            </a:r>
          </a:p>
        </p:txBody>
      </p:sp>
      <p:sp>
        <p:nvSpPr>
          <p:cNvPr id="23555" name="Text Box 7"/>
          <p:cNvSpPr txBox="1">
            <a:spLocks noChangeArrowheads="1"/>
          </p:cNvSpPr>
          <p:nvPr/>
        </p:nvSpPr>
        <p:spPr bwMode="auto">
          <a:xfrm>
            <a:off x="487363" y="2032000"/>
            <a:ext cx="8418512" cy="366713"/>
          </a:xfrm>
          <a:prstGeom prst="rect">
            <a:avLst/>
          </a:prstGeom>
          <a:noFill/>
          <a:ln w="9525">
            <a:noFill/>
            <a:miter lim="800000"/>
            <a:headEnd/>
            <a:tailEnd/>
          </a:ln>
        </p:spPr>
        <p:txBody>
          <a:bodyPr>
            <a:spAutoFit/>
          </a:bodyPr>
          <a:lstStyle/>
          <a:p>
            <a:pPr defTabSz="914400"/>
            <a:endParaRPr lang="en-US" dirty="0"/>
          </a:p>
        </p:txBody>
      </p:sp>
      <p:sp>
        <p:nvSpPr>
          <p:cNvPr id="23556" name="Text Box 8"/>
          <p:cNvSpPr txBox="1">
            <a:spLocks noChangeArrowheads="1"/>
          </p:cNvSpPr>
          <p:nvPr/>
        </p:nvSpPr>
        <p:spPr bwMode="auto">
          <a:xfrm>
            <a:off x="487363" y="2398713"/>
            <a:ext cx="8224837" cy="366712"/>
          </a:xfrm>
          <a:prstGeom prst="rect">
            <a:avLst/>
          </a:prstGeom>
          <a:noFill/>
          <a:ln w="9525">
            <a:noFill/>
            <a:miter lim="800000"/>
            <a:headEnd/>
            <a:tailEnd/>
          </a:ln>
        </p:spPr>
        <p:txBody>
          <a:bodyPr>
            <a:spAutoFit/>
          </a:bodyPr>
          <a:lstStyle/>
          <a:p>
            <a:pPr defTabSz="914400">
              <a:spcBef>
                <a:spcPct val="50000"/>
              </a:spcBef>
            </a:pPr>
            <a:endParaRPr lang="en-US" dirty="0"/>
          </a:p>
        </p:txBody>
      </p:sp>
      <p:pic>
        <p:nvPicPr>
          <p:cNvPr id="23557" name="Picture 9"/>
          <p:cNvPicPr>
            <a:picLocks noChangeAspect="1" noChangeArrowheads="1"/>
          </p:cNvPicPr>
          <p:nvPr/>
        </p:nvPicPr>
        <p:blipFill>
          <a:blip r:embed="rId3"/>
          <a:srcRect l="27171" t="16696" r="25771" b="26376"/>
          <a:stretch>
            <a:fillRect/>
          </a:stretch>
        </p:blipFill>
        <p:spPr bwMode="auto">
          <a:xfrm>
            <a:off x="2324100" y="2032000"/>
            <a:ext cx="4267200" cy="454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p:cNvSpPr>
          <p:nvPr>
            <p:ph type="title"/>
          </p:nvPr>
        </p:nvSpPr>
        <p:spPr>
          <a:xfrm>
            <a:off x="452438" y="1425575"/>
            <a:ext cx="8229600" cy="720725"/>
          </a:xfrm>
        </p:spPr>
        <p:txBody>
          <a:bodyPr/>
          <a:lstStyle/>
          <a:p>
            <a:r>
              <a:rPr lang="en-GB" dirty="0" smtClean="0">
                <a:latin typeface="Arial" charset="0"/>
                <a:ea typeface="ＭＳ Ｐゴシック"/>
                <a:cs typeface="Arial" charset="0"/>
              </a:rPr>
              <a:t>Teaching</a:t>
            </a:r>
            <a:endParaRPr lang="en-US" dirty="0" smtClean="0">
              <a:latin typeface="Arial" charset="0"/>
              <a:ea typeface="ＭＳ Ｐゴシック"/>
              <a:cs typeface="Arial" charset="0"/>
            </a:endParaRPr>
          </a:p>
        </p:txBody>
      </p:sp>
      <p:sp>
        <p:nvSpPr>
          <p:cNvPr id="24578" name="Rectangle 3"/>
          <p:cNvSpPr>
            <a:spLocks noGrp="1"/>
          </p:cNvSpPr>
          <p:nvPr>
            <p:ph type="body" idx="1"/>
          </p:nvPr>
        </p:nvSpPr>
        <p:spPr>
          <a:xfrm>
            <a:off x="284163" y="2146300"/>
            <a:ext cx="8402637" cy="4406900"/>
          </a:xfrm>
        </p:spPr>
        <p:txBody>
          <a:bodyPr/>
          <a:lstStyle/>
          <a:p>
            <a:r>
              <a:rPr lang="en-US" dirty="0" smtClean="0">
                <a:latin typeface="Arial" charset="0"/>
                <a:ea typeface="ＭＳ Ｐゴシック"/>
                <a:cs typeface="Arial" charset="0"/>
              </a:rPr>
              <a:t>‘The majority of candidate work demonstrated positive achievement. The Entry Pathways Humanities course, when well-planned, well-resourced and </a:t>
            </a:r>
            <a:r>
              <a:rPr lang="en-US" b="1" i="1" u="sng" dirty="0" smtClean="0">
                <a:latin typeface="Arial" charset="0"/>
                <a:ea typeface="ＭＳ Ｐゴシック"/>
                <a:cs typeface="Arial" charset="0"/>
              </a:rPr>
              <a:t>delivered using a variety of teaching and learning approaches</a:t>
            </a:r>
            <a:r>
              <a:rPr lang="en-US" dirty="0" smtClean="0">
                <a:latin typeface="Arial" charset="0"/>
                <a:ea typeface="ＭＳ Ｐゴシック"/>
                <a:cs typeface="Arial" charset="0"/>
              </a:rPr>
              <a:t>, offers good learning   experiences and positive outcomes for candidates working at Entry Level. It is evident that the course provided many interesting and enjoyable learning experiences for the candidates.’ </a:t>
            </a:r>
            <a:r>
              <a:rPr lang="en-US" dirty="0" smtClean="0">
                <a:solidFill>
                  <a:srgbClr val="FF3300"/>
                </a:solidFill>
                <a:latin typeface="Arial" charset="0"/>
                <a:ea typeface="ＭＳ Ｐゴシック"/>
                <a:cs typeface="Arial" charset="0"/>
              </a:rPr>
              <a:t>(Principal Moderator Report, Summer 2018)</a:t>
            </a:r>
            <a:endParaRPr lang="en-GB" dirty="0" smtClean="0">
              <a:latin typeface="Arial" charset="0"/>
              <a:ea typeface="ＭＳ Ｐゴシック"/>
              <a:cs typeface="Arial" charset="0"/>
            </a:endParaRPr>
          </a:p>
          <a:p>
            <a:endParaRPr lang="en-US" dirty="0" smtClean="0">
              <a:latin typeface="Arial" charset="0"/>
              <a:ea typeface="ＭＳ Ｐゴシック"/>
              <a:cs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25602" name="Rectangle 2"/>
          <p:cNvSpPr>
            <a:spLocks noGrp="1"/>
          </p:cNvSpPr>
          <p:nvPr>
            <p:ph type="body" sz="quarter" idx="4294967295"/>
          </p:nvPr>
        </p:nvSpPr>
        <p:spPr>
          <a:xfrm>
            <a:off x="487363" y="1566863"/>
            <a:ext cx="8418512" cy="465137"/>
          </a:xfrm>
        </p:spPr>
        <p:txBody>
          <a:bodyPr/>
          <a:lstStyle/>
          <a:p>
            <a:pPr eaLnBrk="1" hangingPunct="1">
              <a:lnSpc>
                <a:spcPct val="80000"/>
              </a:lnSpc>
            </a:pPr>
            <a:r>
              <a:rPr lang="en-GB" altLang="en-US" sz="2800" dirty="0" smtClean="0">
                <a:solidFill>
                  <a:srgbClr val="0070C0"/>
                </a:solidFill>
                <a:latin typeface="Calibri" pitchFamily="34" charset="0"/>
                <a:ea typeface="ＭＳ Ｐゴシック"/>
                <a:cs typeface="Arial" charset="0"/>
              </a:rPr>
              <a:t>Assessment </a:t>
            </a:r>
          </a:p>
        </p:txBody>
      </p:sp>
      <p:sp>
        <p:nvSpPr>
          <p:cNvPr id="25603" name="Text Box 5"/>
          <p:cNvSpPr txBox="1">
            <a:spLocks noChangeArrowheads="1"/>
          </p:cNvSpPr>
          <p:nvPr/>
        </p:nvSpPr>
        <p:spPr bwMode="auto">
          <a:xfrm>
            <a:off x="487363" y="2260600"/>
            <a:ext cx="8418512" cy="366713"/>
          </a:xfrm>
          <a:prstGeom prst="rect">
            <a:avLst/>
          </a:prstGeom>
          <a:noFill/>
          <a:ln w="9525">
            <a:noFill/>
            <a:miter lim="800000"/>
            <a:headEnd/>
            <a:tailEnd/>
          </a:ln>
        </p:spPr>
        <p:txBody>
          <a:bodyPr>
            <a:spAutoFit/>
          </a:bodyPr>
          <a:lstStyle/>
          <a:p>
            <a:pPr defTabSz="914400">
              <a:spcBef>
                <a:spcPct val="50000"/>
              </a:spcBef>
            </a:pPr>
            <a:endParaRPr lang="en-US" dirty="0"/>
          </a:p>
        </p:txBody>
      </p:sp>
      <p:sp>
        <p:nvSpPr>
          <p:cNvPr id="25604" name="Text Box 7"/>
          <p:cNvSpPr txBox="1">
            <a:spLocks noChangeArrowheads="1"/>
          </p:cNvSpPr>
          <p:nvPr/>
        </p:nvSpPr>
        <p:spPr bwMode="auto">
          <a:xfrm>
            <a:off x="487363" y="2260600"/>
            <a:ext cx="8250237" cy="366713"/>
          </a:xfrm>
          <a:prstGeom prst="rect">
            <a:avLst/>
          </a:prstGeom>
          <a:noFill/>
          <a:ln w="9525">
            <a:noFill/>
            <a:miter lim="800000"/>
            <a:headEnd/>
            <a:tailEnd/>
          </a:ln>
        </p:spPr>
        <p:txBody>
          <a:bodyPr>
            <a:spAutoFit/>
          </a:bodyPr>
          <a:lstStyle/>
          <a:p>
            <a:pPr defTabSz="914400">
              <a:spcBef>
                <a:spcPct val="50000"/>
              </a:spcBef>
            </a:pPr>
            <a:endParaRPr lang="en-US" dirty="0"/>
          </a:p>
        </p:txBody>
      </p:sp>
      <p:pic>
        <p:nvPicPr>
          <p:cNvPr id="25605" name="Picture 8"/>
          <p:cNvPicPr>
            <a:picLocks noChangeAspect="1" noChangeArrowheads="1"/>
          </p:cNvPicPr>
          <p:nvPr/>
        </p:nvPicPr>
        <p:blipFill>
          <a:blip r:embed="rId3"/>
          <a:srcRect l="24748" t="16713" r="26187" b="23955"/>
          <a:stretch>
            <a:fillRect/>
          </a:stretch>
        </p:blipFill>
        <p:spPr bwMode="auto">
          <a:xfrm>
            <a:off x="1322388" y="2057400"/>
            <a:ext cx="6811962" cy="425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p:cNvSpPr>
          <p:nvPr>
            <p:ph type="title"/>
          </p:nvPr>
        </p:nvSpPr>
        <p:spPr>
          <a:xfrm>
            <a:off x="452438" y="1425575"/>
            <a:ext cx="8229600" cy="809625"/>
          </a:xfrm>
        </p:spPr>
        <p:txBody>
          <a:bodyPr/>
          <a:lstStyle/>
          <a:p>
            <a:r>
              <a:rPr lang="en-GB" altLang="en-US" dirty="0" smtClean="0">
                <a:latin typeface="Arial" charset="0"/>
                <a:ea typeface="ＭＳ Ｐゴシック"/>
                <a:cs typeface="Arial" charset="0"/>
              </a:rPr>
              <a:t>How do I assess any work?</a:t>
            </a:r>
            <a:endParaRPr lang="en-US" dirty="0" smtClean="0">
              <a:latin typeface="Arial" charset="0"/>
              <a:ea typeface="ＭＳ Ｐゴシック"/>
              <a:cs typeface="Arial" charset="0"/>
            </a:endParaRPr>
          </a:p>
        </p:txBody>
      </p:sp>
      <p:sp>
        <p:nvSpPr>
          <p:cNvPr id="26626" name="Rectangle 3"/>
          <p:cNvSpPr>
            <a:spLocks noGrp="1"/>
          </p:cNvSpPr>
          <p:nvPr>
            <p:ph type="body" idx="1"/>
          </p:nvPr>
        </p:nvSpPr>
        <p:spPr>
          <a:xfrm>
            <a:off x="457200" y="2235200"/>
            <a:ext cx="8229600" cy="4292600"/>
          </a:xfrm>
        </p:spPr>
        <p:txBody>
          <a:bodyPr/>
          <a:lstStyle/>
          <a:p>
            <a:pPr eaLnBrk="1" hangingPunct="1">
              <a:buFont typeface="Arial" charset="0"/>
              <a:buChar char="•"/>
            </a:pPr>
            <a:r>
              <a:rPr lang="en-GB" dirty="0" smtClean="0">
                <a:latin typeface="Arial" charset="0"/>
                <a:ea typeface="ＭＳ Ｐゴシック"/>
                <a:cs typeface="Arial" charset="0"/>
              </a:rPr>
              <a:t>All work has to assessed against assessment criteria and not against a numerical mark scheme</a:t>
            </a:r>
          </a:p>
          <a:p>
            <a:pPr eaLnBrk="1" hangingPunct="1">
              <a:buFont typeface="Arial" charset="0"/>
              <a:buChar char="•"/>
            </a:pPr>
            <a:r>
              <a:rPr lang="en-GB" dirty="0" smtClean="0">
                <a:latin typeface="Arial" charset="0"/>
                <a:ea typeface="ＭＳ Ｐゴシック"/>
                <a:cs typeface="Arial" charset="0"/>
              </a:rPr>
              <a:t>The key is to identify and set specific pieces of work that match the criteria</a:t>
            </a:r>
          </a:p>
          <a:p>
            <a:pPr eaLnBrk="1" hangingPunct="1">
              <a:buFont typeface="Arial" charset="0"/>
              <a:buChar char="•"/>
            </a:pPr>
            <a:r>
              <a:rPr lang="en-GB" dirty="0" smtClean="0">
                <a:latin typeface="Arial" charset="0"/>
                <a:ea typeface="ＭＳ Ｐゴシック"/>
                <a:cs typeface="Arial" charset="0"/>
              </a:rPr>
              <a:t>The units specifications give examples of work that should be appropriate for assessment criteria at each level</a:t>
            </a:r>
            <a:endParaRPr lang="en-US" dirty="0" smtClean="0">
              <a:latin typeface="Arial" charset="0"/>
              <a:ea typeface="ＭＳ Ｐゴシック"/>
              <a:cs typeface="Arial"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27650" name="Rectangle 2"/>
          <p:cNvSpPr>
            <a:spLocks noGrp="1"/>
          </p:cNvSpPr>
          <p:nvPr>
            <p:ph type="body" sz="quarter" idx="4294967295"/>
          </p:nvPr>
        </p:nvSpPr>
        <p:spPr>
          <a:xfrm>
            <a:off x="487363" y="1566863"/>
            <a:ext cx="8418512" cy="554037"/>
          </a:xfrm>
        </p:spPr>
        <p:txBody>
          <a:bodyPr/>
          <a:lstStyle/>
          <a:p>
            <a:pPr eaLnBrk="1" hangingPunct="1">
              <a:lnSpc>
                <a:spcPct val="90000"/>
              </a:lnSpc>
            </a:pPr>
            <a:r>
              <a:rPr lang="en-GB" altLang="en-US" sz="3200" dirty="0" smtClean="0">
                <a:solidFill>
                  <a:srgbClr val="0070C0"/>
                </a:solidFill>
                <a:latin typeface="Calibri" pitchFamily="34" charset="0"/>
                <a:ea typeface="ＭＳ Ｐゴシック"/>
                <a:cs typeface="Arial" charset="0"/>
              </a:rPr>
              <a:t>Examples of tasks</a:t>
            </a:r>
            <a:endParaRPr lang="en-GB" altLang="en-US" sz="3200" dirty="0" smtClean="0">
              <a:solidFill>
                <a:srgbClr val="009DE0"/>
              </a:solidFill>
              <a:latin typeface="Calibri" pitchFamily="34" charset="0"/>
              <a:ea typeface="ＭＳ Ｐゴシック"/>
              <a:cs typeface="Arial" charset="0"/>
            </a:endParaRPr>
          </a:p>
        </p:txBody>
      </p:sp>
      <p:sp>
        <p:nvSpPr>
          <p:cNvPr id="27651" name="Text Box 5"/>
          <p:cNvSpPr txBox="1">
            <a:spLocks noChangeArrowheads="1"/>
          </p:cNvSpPr>
          <p:nvPr/>
        </p:nvSpPr>
        <p:spPr bwMode="auto">
          <a:xfrm>
            <a:off x="487363" y="2349500"/>
            <a:ext cx="8418512" cy="366713"/>
          </a:xfrm>
          <a:prstGeom prst="rect">
            <a:avLst/>
          </a:prstGeom>
          <a:noFill/>
          <a:ln w="9525">
            <a:noFill/>
            <a:miter lim="800000"/>
            <a:headEnd/>
            <a:tailEnd/>
          </a:ln>
        </p:spPr>
        <p:txBody>
          <a:bodyPr>
            <a:spAutoFit/>
          </a:bodyPr>
          <a:lstStyle/>
          <a:p>
            <a:pPr defTabSz="914400">
              <a:spcBef>
                <a:spcPct val="50000"/>
              </a:spcBef>
            </a:pPr>
            <a:endParaRPr lang="en-US" dirty="0"/>
          </a:p>
        </p:txBody>
      </p:sp>
      <p:pic>
        <p:nvPicPr>
          <p:cNvPr id="27652" name="Picture 6"/>
          <p:cNvPicPr>
            <a:picLocks noChangeAspect="1" noChangeArrowheads="1"/>
          </p:cNvPicPr>
          <p:nvPr/>
        </p:nvPicPr>
        <p:blipFill>
          <a:blip r:embed="rId3"/>
          <a:srcRect l="30417" t="16605" r="26250" b="20187"/>
          <a:stretch>
            <a:fillRect/>
          </a:stretch>
        </p:blipFill>
        <p:spPr bwMode="auto">
          <a:xfrm>
            <a:off x="2568575" y="2041525"/>
            <a:ext cx="5283200" cy="481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p:cNvSpPr>
          <p:nvPr>
            <p:ph type="title"/>
          </p:nvPr>
        </p:nvSpPr>
        <p:spPr>
          <a:xfrm>
            <a:off x="452438" y="1425575"/>
            <a:ext cx="8229600" cy="606425"/>
          </a:xfrm>
        </p:spPr>
        <p:txBody>
          <a:bodyPr/>
          <a:lstStyle/>
          <a:p>
            <a:r>
              <a:rPr lang="en-GB" dirty="0" smtClean="0">
                <a:latin typeface="Arial" charset="0"/>
                <a:ea typeface="ＭＳ Ｐゴシック"/>
                <a:cs typeface="Arial" charset="0"/>
              </a:rPr>
              <a:t>Exemplar</a:t>
            </a:r>
            <a:endParaRPr lang="en-US" dirty="0" smtClean="0">
              <a:latin typeface="Arial" charset="0"/>
              <a:ea typeface="ＭＳ Ｐゴシック"/>
              <a:cs typeface="Arial" charset="0"/>
            </a:endParaRPr>
          </a:p>
        </p:txBody>
      </p:sp>
      <p:sp>
        <p:nvSpPr>
          <p:cNvPr id="28674" name="Rectangle 3"/>
          <p:cNvSpPr>
            <a:spLocks noGrp="1"/>
          </p:cNvSpPr>
          <p:nvPr>
            <p:ph type="body" idx="1"/>
          </p:nvPr>
        </p:nvSpPr>
        <p:spPr>
          <a:xfrm>
            <a:off x="457200" y="2032000"/>
            <a:ext cx="8229600" cy="4648200"/>
          </a:xfrm>
        </p:spPr>
        <p:txBody>
          <a:bodyPr/>
          <a:lstStyle/>
          <a:p>
            <a:pPr>
              <a:lnSpc>
                <a:spcPct val="90000"/>
              </a:lnSpc>
            </a:pPr>
            <a:r>
              <a:rPr lang="en-US" sz="2000" dirty="0" smtClean="0">
                <a:solidFill>
                  <a:srgbClr val="FF3300"/>
                </a:solidFill>
                <a:latin typeface="Arial" charset="0"/>
                <a:ea typeface="ＭＳ Ｐゴシック"/>
                <a:cs typeface="Arial" charset="0"/>
              </a:rPr>
              <a:t>LO2: Know how a tectonic event may impact on people’s health and well being ...</a:t>
            </a:r>
            <a:r>
              <a:rPr lang="en-US" sz="2000" dirty="0" smtClean="0">
                <a:latin typeface="Arial" charset="0"/>
                <a:ea typeface="ＭＳ Ｐゴシック"/>
                <a:cs typeface="Arial" charset="0"/>
              </a:rPr>
              <a:t> </a:t>
            </a:r>
          </a:p>
          <a:p>
            <a:pPr lvl="1">
              <a:lnSpc>
                <a:spcPct val="90000"/>
              </a:lnSpc>
            </a:pPr>
            <a:r>
              <a:rPr lang="en-US" sz="2400" dirty="0" smtClean="0">
                <a:solidFill>
                  <a:srgbClr val="CC3399"/>
                </a:solidFill>
                <a:ea typeface="ＭＳ Ｐゴシック"/>
              </a:rPr>
              <a:t>Entry Level 2:  AC2.1 </a:t>
            </a:r>
            <a:r>
              <a:rPr lang="en-US" sz="2400" b="1" i="1" u="sng" dirty="0" smtClean="0">
                <a:solidFill>
                  <a:srgbClr val="CC3399"/>
                </a:solidFill>
                <a:ea typeface="ＭＳ Ｐゴシック"/>
              </a:rPr>
              <a:t>Identify</a:t>
            </a:r>
            <a:r>
              <a:rPr lang="en-US" sz="2400" dirty="0" smtClean="0">
                <a:solidFill>
                  <a:srgbClr val="CC3399"/>
                </a:solidFill>
                <a:ea typeface="ＭＳ Ｐゴシック"/>
              </a:rPr>
              <a:t> some effects of a tectonic event on people’s health and well being.</a:t>
            </a:r>
          </a:p>
          <a:p>
            <a:pPr lvl="1">
              <a:lnSpc>
                <a:spcPct val="90000"/>
              </a:lnSpc>
            </a:pPr>
            <a:r>
              <a:rPr lang="en-US" sz="2400" dirty="0" smtClean="0">
                <a:solidFill>
                  <a:srgbClr val="00CC00"/>
                </a:solidFill>
                <a:ea typeface="ＭＳ Ｐゴシック"/>
              </a:rPr>
              <a:t>Entry Level 3:  AC2.1 </a:t>
            </a:r>
            <a:r>
              <a:rPr lang="en-US" sz="2400" b="1" i="1" u="sng" dirty="0" smtClean="0">
                <a:solidFill>
                  <a:srgbClr val="00CC00"/>
                </a:solidFill>
                <a:ea typeface="ＭＳ Ｐゴシック"/>
              </a:rPr>
              <a:t>Describe</a:t>
            </a:r>
            <a:r>
              <a:rPr lang="en-US" sz="2400" dirty="0" smtClean="0">
                <a:solidFill>
                  <a:srgbClr val="00CC00"/>
                </a:solidFill>
                <a:ea typeface="ＭＳ Ｐゴシック"/>
              </a:rPr>
              <a:t> some effects of a tectonic event on people’s health and well being</a:t>
            </a:r>
          </a:p>
          <a:p>
            <a:pPr lvl="2">
              <a:lnSpc>
                <a:spcPct val="90000"/>
              </a:lnSpc>
            </a:pPr>
            <a:r>
              <a:rPr lang="en-US" sz="2000" dirty="0" smtClean="0">
                <a:solidFill>
                  <a:schemeClr val="hlink"/>
                </a:solidFill>
                <a:ea typeface="ＭＳ Ｐゴシック"/>
              </a:rPr>
              <a:t>learners must know how a tectonic event may impact on people’s lifestyle and health…</a:t>
            </a:r>
          </a:p>
          <a:p>
            <a:pPr lvl="2">
              <a:lnSpc>
                <a:spcPct val="90000"/>
              </a:lnSpc>
            </a:pPr>
            <a:r>
              <a:rPr lang="en-US" sz="2000" dirty="0" smtClean="0">
                <a:solidFill>
                  <a:schemeClr val="hlink"/>
                </a:solidFill>
                <a:ea typeface="ＭＳ Ｐゴシック"/>
              </a:rPr>
              <a:t>casualties, e.g. number of people killed and injured </a:t>
            </a:r>
          </a:p>
          <a:p>
            <a:pPr lvl="2">
              <a:lnSpc>
                <a:spcPct val="90000"/>
              </a:lnSpc>
            </a:pPr>
            <a:r>
              <a:rPr lang="en-US" sz="2000" dirty="0" smtClean="0">
                <a:solidFill>
                  <a:schemeClr val="hlink"/>
                </a:solidFill>
                <a:ea typeface="ＭＳ Ｐゴシック"/>
              </a:rPr>
              <a:t>impact on daily life, e.g. shopping, leisure activities, health care, education </a:t>
            </a:r>
            <a:r>
              <a:rPr lang="en-US" sz="2000" dirty="0" smtClean="0">
                <a:solidFill>
                  <a:schemeClr val="hlink"/>
                </a:solidFill>
                <a:ea typeface="ＭＳ Ｐゴシック"/>
              </a:rPr>
              <a:t>etc.</a:t>
            </a:r>
            <a:endParaRPr lang="en-US" sz="2000" dirty="0" smtClean="0">
              <a:solidFill>
                <a:schemeClr val="hlink"/>
              </a:solidFill>
              <a:ea typeface="ＭＳ Ｐゴシック"/>
            </a:endParaRPr>
          </a:p>
          <a:p>
            <a:pPr lvl="2">
              <a:lnSpc>
                <a:spcPct val="90000"/>
              </a:lnSpc>
            </a:pPr>
            <a:r>
              <a:rPr lang="en-US" sz="2000" dirty="0" smtClean="0">
                <a:solidFill>
                  <a:schemeClr val="hlink"/>
                </a:solidFill>
                <a:ea typeface="ＭＳ Ｐゴシック"/>
              </a:rPr>
              <a:t>impact on the economy through loss of jobs by places of work being destroyed, loss of business through shop closures et.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p:cNvSpPr>
          <p:nvPr>
            <p:ph type="title"/>
          </p:nvPr>
        </p:nvSpPr>
        <p:spPr>
          <a:xfrm>
            <a:off x="452438" y="1425575"/>
            <a:ext cx="8229600" cy="809625"/>
          </a:xfrm>
        </p:spPr>
        <p:txBody>
          <a:bodyPr/>
          <a:lstStyle/>
          <a:p>
            <a:r>
              <a:rPr lang="en-GB" dirty="0" smtClean="0">
                <a:latin typeface="Arial" charset="0"/>
                <a:ea typeface="ＭＳ Ｐゴシック"/>
                <a:cs typeface="Arial" charset="0"/>
              </a:rPr>
              <a:t>Exemplar tasks</a:t>
            </a:r>
            <a:endParaRPr lang="en-US" dirty="0" smtClean="0">
              <a:latin typeface="Arial" charset="0"/>
              <a:ea typeface="ＭＳ Ｐゴシック"/>
              <a:cs typeface="Arial" charset="0"/>
            </a:endParaRPr>
          </a:p>
        </p:txBody>
      </p:sp>
      <p:sp>
        <p:nvSpPr>
          <p:cNvPr id="29698" name="Rectangle 3"/>
          <p:cNvSpPr>
            <a:spLocks noGrp="1"/>
          </p:cNvSpPr>
          <p:nvPr>
            <p:ph type="body" idx="1"/>
          </p:nvPr>
        </p:nvSpPr>
        <p:spPr>
          <a:xfrm>
            <a:off x="233363" y="2032000"/>
            <a:ext cx="8720137" cy="4597400"/>
          </a:xfrm>
        </p:spPr>
        <p:txBody>
          <a:bodyPr/>
          <a:lstStyle/>
          <a:p>
            <a:pPr>
              <a:lnSpc>
                <a:spcPct val="80000"/>
              </a:lnSpc>
            </a:pPr>
            <a:r>
              <a:rPr lang="en-US" sz="1800" dirty="0" smtClean="0">
                <a:solidFill>
                  <a:srgbClr val="CC3399"/>
                </a:solidFill>
                <a:latin typeface="Arial" charset="0"/>
                <a:ea typeface="ＭＳ Ｐゴシック"/>
                <a:cs typeface="Arial" charset="0"/>
              </a:rPr>
              <a:t>At Entry 2, learners could:</a:t>
            </a:r>
          </a:p>
          <a:p>
            <a:pPr>
              <a:lnSpc>
                <a:spcPct val="80000"/>
              </a:lnSpc>
            </a:pPr>
            <a:endParaRPr lang="en-US" sz="1800" dirty="0" smtClean="0">
              <a:solidFill>
                <a:srgbClr val="CC3399"/>
              </a:solidFill>
              <a:latin typeface="Arial" charset="0"/>
              <a:ea typeface="ＭＳ Ｐゴシック"/>
              <a:cs typeface="Arial" charset="0"/>
            </a:endParaRPr>
          </a:p>
          <a:p>
            <a:pPr>
              <a:lnSpc>
                <a:spcPct val="80000"/>
              </a:lnSpc>
              <a:buFont typeface="Arial" charset="0"/>
              <a:buChar char="•"/>
            </a:pPr>
            <a:r>
              <a:rPr lang="en-US" sz="1800" dirty="0" smtClean="0">
                <a:solidFill>
                  <a:srgbClr val="CC3399"/>
                </a:solidFill>
                <a:latin typeface="Arial" charset="0"/>
                <a:ea typeface="ＭＳ Ｐゴシック"/>
                <a:cs typeface="Arial" charset="0"/>
              </a:rPr>
              <a:t>define the terms health and well being …</a:t>
            </a:r>
          </a:p>
          <a:p>
            <a:pPr>
              <a:lnSpc>
                <a:spcPct val="80000"/>
              </a:lnSpc>
              <a:buFont typeface="Arial" charset="0"/>
              <a:buChar char="•"/>
            </a:pPr>
            <a:r>
              <a:rPr lang="en-US" sz="1800" dirty="0" smtClean="0">
                <a:solidFill>
                  <a:srgbClr val="CC3399"/>
                </a:solidFill>
                <a:latin typeface="Arial" charset="0"/>
                <a:ea typeface="ＭＳ Ｐゴシック"/>
                <a:cs typeface="Arial" charset="0"/>
              </a:rPr>
              <a:t>complete a card sort activity to identify how the chosen tectonic event has impacted on people’s health and well being …</a:t>
            </a:r>
          </a:p>
          <a:p>
            <a:pPr>
              <a:lnSpc>
                <a:spcPct val="80000"/>
              </a:lnSpc>
              <a:buFont typeface="Arial" charset="0"/>
              <a:buChar char="•"/>
            </a:pPr>
            <a:r>
              <a:rPr lang="en-US" sz="1800" dirty="0" smtClean="0">
                <a:solidFill>
                  <a:srgbClr val="CC3399"/>
                </a:solidFill>
                <a:latin typeface="Arial" charset="0"/>
                <a:ea typeface="ＭＳ Ｐゴシック"/>
                <a:cs typeface="Arial" charset="0"/>
              </a:rPr>
              <a:t>collect a selection of photos/magazine articles on how the chosen tectonic event has impacted on people’s health and well being …</a:t>
            </a:r>
          </a:p>
          <a:p>
            <a:pPr>
              <a:lnSpc>
                <a:spcPct val="80000"/>
              </a:lnSpc>
            </a:pPr>
            <a:endParaRPr lang="en-US" sz="1800" dirty="0" smtClean="0">
              <a:solidFill>
                <a:srgbClr val="CC3399"/>
              </a:solidFill>
              <a:latin typeface="Arial" charset="0"/>
              <a:ea typeface="ＭＳ Ｐゴシック"/>
              <a:cs typeface="Arial" charset="0"/>
            </a:endParaRPr>
          </a:p>
          <a:p>
            <a:pPr>
              <a:lnSpc>
                <a:spcPct val="80000"/>
              </a:lnSpc>
            </a:pPr>
            <a:r>
              <a:rPr lang="en-US" sz="1800" dirty="0" smtClean="0">
                <a:solidFill>
                  <a:srgbClr val="00CC00"/>
                </a:solidFill>
                <a:latin typeface="Arial" charset="0"/>
                <a:ea typeface="ＭＳ Ｐゴシック"/>
                <a:cs typeface="Arial" charset="0"/>
              </a:rPr>
              <a:t>At Entry 3, learners could:</a:t>
            </a:r>
          </a:p>
          <a:p>
            <a:pPr>
              <a:lnSpc>
                <a:spcPct val="80000"/>
              </a:lnSpc>
            </a:pPr>
            <a:endParaRPr lang="en-US" sz="1800" dirty="0" smtClean="0">
              <a:solidFill>
                <a:srgbClr val="00CC00"/>
              </a:solidFill>
              <a:latin typeface="Arial" charset="0"/>
              <a:ea typeface="ＭＳ Ｐゴシック"/>
              <a:cs typeface="Arial" charset="0"/>
            </a:endParaRPr>
          </a:p>
          <a:p>
            <a:pPr>
              <a:lnSpc>
                <a:spcPct val="80000"/>
              </a:lnSpc>
              <a:buFont typeface="Arial" charset="0"/>
              <a:buChar char="•"/>
            </a:pPr>
            <a:r>
              <a:rPr lang="en-US" sz="1800" dirty="0" smtClean="0">
                <a:solidFill>
                  <a:srgbClr val="00CC00"/>
                </a:solidFill>
                <a:latin typeface="Arial" charset="0"/>
                <a:ea typeface="ＭＳ Ｐゴシック"/>
                <a:cs typeface="Arial" charset="0"/>
              </a:rPr>
              <a:t>complete a Diamond Nine activity to rank the level of impact of different things</a:t>
            </a:r>
          </a:p>
          <a:p>
            <a:pPr>
              <a:lnSpc>
                <a:spcPct val="80000"/>
              </a:lnSpc>
              <a:buFont typeface="Arial" charset="0"/>
              <a:buChar char="•"/>
            </a:pPr>
            <a:r>
              <a:rPr lang="en-US" sz="1800" dirty="0" smtClean="0">
                <a:solidFill>
                  <a:srgbClr val="00CC00"/>
                </a:solidFill>
                <a:latin typeface="Arial" charset="0"/>
                <a:ea typeface="ＭＳ Ｐゴシック"/>
                <a:cs typeface="Arial" charset="0"/>
              </a:rPr>
              <a:t>write a diary account over a week outlining how the tectonic event has impacted on you and your family</a:t>
            </a:r>
          </a:p>
          <a:p>
            <a:pPr>
              <a:lnSpc>
                <a:spcPct val="80000"/>
              </a:lnSpc>
              <a:buFont typeface="Arial" charset="0"/>
              <a:buChar char="•"/>
            </a:pPr>
            <a:r>
              <a:rPr lang="en-US" sz="1800" dirty="0" smtClean="0">
                <a:solidFill>
                  <a:srgbClr val="00CC00"/>
                </a:solidFill>
                <a:latin typeface="Arial" charset="0"/>
                <a:ea typeface="ＭＳ Ｐゴシック"/>
                <a:cs typeface="Arial" charset="0"/>
              </a:rPr>
              <a:t>create a power point presentation to show how the lives of people were affected after the event by identifying and explaining the effects on aspects of people’s lives, e.g. employment, housing, education, health care </a:t>
            </a:r>
            <a:r>
              <a:rPr lang="en-US" sz="1800" dirty="0" smtClean="0">
                <a:solidFill>
                  <a:srgbClr val="00CC00"/>
                </a:solidFill>
                <a:latin typeface="Arial" charset="0"/>
                <a:ea typeface="ＭＳ Ｐゴシック"/>
                <a:cs typeface="Arial" charset="0"/>
              </a:rPr>
              <a:t>etc.</a:t>
            </a:r>
            <a:endParaRPr lang="en-US" sz="1800" dirty="0" smtClean="0">
              <a:solidFill>
                <a:srgbClr val="00CC00"/>
              </a:solidFill>
              <a:latin typeface="Arial" charset="0"/>
              <a:ea typeface="ＭＳ Ｐゴシック"/>
              <a:cs typeface="Arial"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1854200"/>
            <a:ext cx="7607300" cy="4160838"/>
          </a:xfrm>
          <a:prstGeom prst="rect">
            <a:avLst/>
          </a:prstGeom>
          <a:noFill/>
        </p:spPr>
        <p:txBody>
          <a:bodyPr>
            <a:spAutoFit/>
          </a:bodyPr>
          <a:lstStyle/>
          <a:p>
            <a:pPr marL="342900" indent="-342900" defTabSz="914400" eaLnBrk="0" hangingPunct="0">
              <a:spcBef>
                <a:spcPct val="20000"/>
              </a:spcBef>
              <a:buFontTx/>
              <a:buChar char="•"/>
              <a:defRPr/>
            </a:pPr>
            <a:r>
              <a:rPr lang="en-GB" sz="2200" kern="0" dirty="0">
                <a:solidFill>
                  <a:srgbClr val="000000"/>
                </a:solidFill>
                <a:latin typeface="+mn-lt"/>
                <a:cs typeface="+mn-cs"/>
              </a:rPr>
              <a:t>In pairs, think about how you might teach your students</a:t>
            </a:r>
          </a:p>
          <a:p>
            <a:pPr marL="742950" lvl="1" indent="-285750" defTabSz="914400" eaLnBrk="0" hangingPunct="0">
              <a:spcBef>
                <a:spcPct val="20000"/>
              </a:spcBef>
              <a:buFontTx/>
              <a:buChar char="–"/>
              <a:defRPr/>
            </a:pPr>
            <a:r>
              <a:rPr lang="en-GB" sz="2000" kern="0" dirty="0">
                <a:solidFill>
                  <a:srgbClr val="000000"/>
                </a:solidFill>
                <a:latin typeface="+mn-lt"/>
                <a:cs typeface="+mn-cs"/>
              </a:rPr>
              <a:t>Length of lesson</a:t>
            </a:r>
          </a:p>
          <a:p>
            <a:pPr marL="742950" lvl="1" indent="-285750" defTabSz="914400" eaLnBrk="0" hangingPunct="0">
              <a:spcBef>
                <a:spcPct val="20000"/>
              </a:spcBef>
              <a:buFontTx/>
              <a:buChar char="–"/>
              <a:defRPr/>
            </a:pPr>
            <a:r>
              <a:rPr lang="en-GB" sz="2000" kern="0" dirty="0">
                <a:solidFill>
                  <a:srgbClr val="000000"/>
                </a:solidFill>
                <a:latin typeface="+mn-lt"/>
                <a:cs typeface="+mn-cs"/>
              </a:rPr>
              <a:t>Classroom layout</a:t>
            </a:r>
          </a:p>
          <a:p>
            <a:pPr marL="742950" lvl="1" indent="-285750" defTabSz="914400" eaLnBrk="0" hangingPunct="0">
              <a:spcBef>
                <a:spcPct val="20000"/>
              </a:spcBef>
              <a:buFontTx/>
              <a:buChar char="–"/>
              <a:defRPr/>
            </a:pPr>
            <a:r>
              <a:rPr lang="en-GB" sz="2000" kern="0" dirty="0">
                <a:solidFill>
                  <a:srgbClr val="000000"/>
                </a:solidFill>
                <a:latin typeface="+mn-lt"/>
                <a:cs typeface="+mn-cs"/>
              </a:rPr>
              <a:t>Resources </a:t>
            </a:r>
          </a:p>
          <a:p>
            <a:pPr marL="742950" lvl="1" indent="-285750" defTabSz="914400" eaLnBrk="0" hangingPunct="0">
              <a:spcBef>
                <a:spcPct val="20000"/>
              </a:spcBef>
              <a:buFontTx/>
              <a:buChar char="–"/>
              <a:defRPr/>
            </a:pPr>
            <a:r>
              <a:rPr lang="en-GB" sz="2000" kern="0" dirty="0">
                <a:solidFill>
                  <a:srgbClr val="000000"/>
                </a:solidFill>
                <a:latin typeface="+mn-lt"/>
                <a:cs typeface="+mn-cs"/>
              </a:rPr>
              <a:t>Internet </a:t>
            </a:r>
          </a:p>
          <a:p>
            <a:pPr marL="742950" lvl="1" indent="-285750" defTabSz="914400" eaLnBrk="0" hangingPunct="0">
              <a:spcBef>
                <a:spcPct val="20000"/>
              </a:spcBef>
              <a:buFontTx/>
              <a:buChar char="–"/>
              <a:defRPr/>
            </a:pPr>
            <a:r>
              <a:rPr lang="en-GB" sz="2000" kern="0" dirty="0">
                <a:solidFill>
                  <a:srgbClr val="000000"/>
                </a:solidFill>
                <a:latin typeface="+mn-lt"/>
                <a:cs typeface="+mn-cs"/>
              </a:rPr>
              <a:t>Teaching, learning and assessment activities</a:t>
            </a:r>
          </a:p>
          <a:p>
            <a:pPr marL="742950" lvl="1" indent="-285750" defTabSz="914400" eaLnBrk="0" hangingPunct="0">
              <a:spcBef>
                <a:spcPct val="20000"/>
              </a:spcBef>
              <a:buFontTx/>
              <a:buChar char="–"/>
              <a:defRPr/>
            </a:pPr>
            <a:r>
              <a:rPr lang="en-GB" sz="2000" kern="0" dirty="0">
                <a:solidFill>
                  <a:srgbClr val="000000"/>
                </a:solidFill>
                <a:latin typeface="+mn-lt"/>
                <a:cs typeface="+mn-cs"/>
              </a:rPr>
              <a:t>Active learning</a:t>
            </a:r>
          </a:p>
          <a:p>
            <a:pPr marL="742950" lvl="1" indent="-285750" defTabSz="914400" eaLnBrk="0" hangingPunct="0">
              <a:spcBef>
                <a:spcPct val="20000"/>
              </a:spcBef>
              <a:buFontTx/>
              <a:buChar char="–"/>
              <a:defRPr/>
            </a:pPr>
            <a:r>
              <a:rPr lang="en-GB" sz="2000" kern="0" dirty="0">
                <a:solidFill>
                  <a:srgbClr val="000000"/>
                </a:solidFill>
                <a:latin typeface="+mn-lt"/>
                <a:cs typeface="+mn-cs"/>
              </a:rPr>
              <a:t>Group work, project work</a:t>
            </a:r>
          </a:p>
          <a:p>
            <a:pPr marL="742950" lvl="1" indent="-285750" defTabSz="914400" eaLnBrk="0" hangingPunct="0">
              <a:spcBef>
                <a:spcPct val="20000"/>
              </a:spcBef>
              <a:buFontTx/>
              <a:buChar char="–"/>
              <a:defRPr/>
            </a:pPr>
            <a:r>
              <a:rPr lang="en-GB" sz="2000" kern="0" dirty="0">
                <a:solidFill>
                  <a:srgbClr val="000000"/>
                </a:solidFill>
                <a:latin typeface="+mn-lt"/>
                <a:cs typeface="+mn-cs"/>
              </a:rPr>
              <a:t>Engaging the learners &amp; keeping them interested</a:t>
            </a:r>
          </a:p>
          <a:p>
            <a:pPr marL="742950" lvl="1" indent="-285750" defTabSz="914400" eaLnBrk="0" hangingPunct="0">
              <a:spcBef>
                <a:spcPct val="20000"/>
              </a:spcBef>
              <a:buFontTx/>
              <a:buChar char="–"/>
              <a:defRPr/>
            </a:pPr>
            <a:r>
              <a:rPr lang="en-GB" sz="2000" kern="0" dirty="0">
                <a:solidFill>
                  <a:srgbClr val="000000"/>
                </a:solidFill>
                <a:latin typeface="+mn-lt"/>
                <a:cs typeface="+mn-cs"/>
              </a:rPr>
              <a:t>Supporting the learners</a:t>
            </a:r>
          </a:p>
          <a:p>
            <a:pPr marL="342900" indent="-342900" defTabSz="914400" eaLnBrk="0" hangingPunct="0">
              <a:spcBef>
                <a:spcPct val="20000"/>
              </a:spcBef>
              <a:buFontTx/>
              <a:buChar char="•"/>
              <a:defRPr/>
            </a:pPr>
            <a:r>
              <a:rPr lang="en-GB" sz="2200" kern="0" dirty="0">
                <a:solidFill>
                  <a:srgbClr val="000000"/>
                </a:solidFill>
                <a:latin typeface="+mn-lt"/>
                <a:cs typeface="+mn-cs"/>
              </a:rPr>
              <a:t>Feedback ideas</a:t>
            </a:r>
          </a:p>
        </p:txBody>
      </p:sp>
      <p:pic>
        <p:nvPicPr>
          <p:cNvPr id="30722"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9" name="Rectangle 2"/>
          <p:cNvSpPr>
            <a:spLocks noGrp="1"/>
          </p:cNvSpPr>
          <p:nvPr>
            <p:ph type="body" sz="quarter" idx="4294967295"/>
          </p:nvPr>
        </p:nvSpPr>
        <p:spPr>
          <a:xfrm>
            <a:off x="487363" y="1282700"/>
            <a:ext cx="8418512" cy="1189038"/>
          </a:xfrm>
        </p:spPr>
        <p:txBody>
          <a:bodyPr rtlCol="0">
            <a:normAutofit/>
          </a:bodyPr>
          <a:lstStyle/>
          <a:p>
            <a:pPr eaLnBrk="1" fontAlgn="auto" hangingPunct="1">
              <a:spcAft>
                <a:spcPts val="0"/>
              </a:spcAft>
              <a:buFont typeface="Arial"/>
              <a:buNone/>
              <a:defRPr/>
            </a:pPr>
            <a:r>
              <a:rPr lang="en-GB" altLang="en-US" sz="3200" dirty="0">
                <a:solidFill>
                  <a:srgbClr val="0070C0"/>
                </a:solidFill>
                <a:latin typeface="+mn-lt"/>
              </a:rPr>
              <a:t>Teaching students working at Entry Level</a:t>
            </a:r>
            <a:endParaRPr lang="en-GB" altLang="en-US" sz="3200" dirty="0" smtClean="0">
              <a:solidFill>
                <a:srgbClr val="0070C0"/>
              </a:solidFill>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1"/>
          <p:cNvSpPr txBox="1">
            <a:spLocks noChangeArrowheads="1"/>
          </p:cNvSpPr>
          <p:nvPr/>
        </p:nvSpPr>
        <p:spPr bwMode="auto">
          <a:xfrm>
            <a:off x="457200" y="2374900"/>
            <a:ext cx="8026400" cy="2911475"/>
          </a:xfrm>
          <a:prstGeom prst="rect">
            <a:avLst/>
          </a:prstGeom>
          <a:noFill/>
          <a:ln w="9525">
            <a:noFill/>
            <a:miter lim="800000"/>
            <a:headEnd/>
            <a:tailEnd/>
          </a:ln>
        </p:spPr>
        <p:txBody>
          <a:bodyPr>
            <a:spAutoFit/>
          </a:bodyPr>
          <a:lstStyle/>
          <a:p>
            <a:pPr marL="342900" indent="-342900">
              <a:lnSpc>
                <a:spcPct val="90000"/>
              </a:lnSpc>
              <a:buFontTx/>
              <a:buAutoNum type="arabicPeriod"/>
            </a:pPr>
            <a:r>
              <a:rPr lang="en-GB" altLang="en-US" sz="2800" dirty="0"/>
              <a:t>To address the needs of both current and new centres </a:t>
            </a:r>
          </a:p>
          <a:p>
            <a:pPr marL="342900" indent="-342900">
              <a:lnSpc>
                <a:spcPct val="130000"/>
              </a:lnSpc>
              <a:buFontTx/>
              <a:buAutoNum type="arabicPeriod"/>
            </a:pPr>
            <a:r>
              <a:rPr lang="en-GB" altLang="en-US" sz="2800" dirty="0"/>
              <a:t>To offer guidance on:</a:t>
            </a:r>
          </a:p>
          <a:p>
            <a:pPr marL="914400" lvl="1" indent="-457200">
              <a:lnSpc>
                <a:spcPct val="90000"/>
              </a:lnSpc>
              <a:buFont typeface="Arial" charset="0"/>
              <a:buChar char="•"/>
            </a:pPr>
            <a:r>
              <a:rPr lang="en-GB" altLang="en-US" sz="2800" dirty="0"/>
              <a:t>Planning </a:t>
            </a:r>
          </a:p>
          <a:p>
            <a:pPr marL="914400" lvl="1" indent="-457200">
              <a:lnSpc>
                <a:spcPct val="130000"/>
              </a:lnSpc>
              <a:buFont typeface="Arial" charset="0"/>
              <a:buChar char="•"/>
            </a:pPr>
            <a:r>
              <a:rPr lang="en-GB" altLang="en-US" sz="2800" dirty="0"/>
              <a:t>Delivering (teaching)</a:t>
            </a:r>
          </a:p>
          <a:p>
            <a:pPr marL="914400" lvl="1" indent="-457200">
              <a:lnSpc>
                <a:spcPct val="130000"/>
              </a:lnSpc>
              <a:buFont typeface="Arial" charset="0"/>
              <a:buChar char="•"/>
            </a:pPr>
            <a:r>
              <a:rPr lang="en-US" altLang="en-US" sz="2800" dirty="0"/>
              <a:t>Assessing</a:t>
            </a:r>
            <a:endParaRPr lang="en-GB" altLang="en-US" sz="2800" dirty="0">
              <a:solidFill>
                <a:srgbClr val="0093D3"/>
              </a:solidFill>
            </a:endParaRPr>
          </a:p>
        </p:txBody>
      </p:sp>
      <p:pic>
        <p:nvPicPr>
          <p:cNvPr id="13314"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13315" name="Rectangle 2"/>
          <p:cNvSpPr>
            <a:spLocks noGrp="1"/>
          </p:cNvSpPr>
          <p:nvPr>
            <p:ph type="body" sz="quarter" idx="16"/>
          </p:nvPr>
        </p:nvSpPr>
        <p:spPr>
          <a:xfrm>
            <a:off x="487363" y="1311275"/>
            <a:ext cx="8418512" cy="1063625"/>
          </a:xfrm>
        </p:spPr>
        <p:txBody>
          <a:bodyPr/>
          <a:lstStyle/>
          <a:p>
            <a:pPr fontAlgn="base">
              <a:spcAft>
                <a:spcPct val="0"/>
              </a:spcAft>
              <a:buFont typeface="Arial" charset="0"/>
              <a:buNone/>
            </a:pPr>
            <a:r>
              <a:rPr lang="en-GB" altLang="en-US" dirty="0" smtClean="0">
                <a:latin typeface="Calibri" pitchFamily="34" charset="0"/>
                <a:ea typeface="ＭＳ Ｐゴシック"/>
                <a:cs typeface="Arial" charset="0"/>
              </a:rPr>
              <a:t>Aims of t</a:t>
            </a:r>
            <a:r>
              <a:rPr lang="en-US" altLang="en-US" dirty="0" smtClean="0">
                <a:latin typeface="Calibri" pitchFamily="34" charset="0"/>
                <a:ea typeface="ＭＳ Ｐゴシック"/>
                <a:cs typeface="Arial" charset="0"/>
              </a:rPr>
              <a:t>his session</a:t>
            </a:r>
            <a:r>
              <a:rPr lang="en-GB" altLang="en-US" dirty="0" smtClean="0">
                <a:latin typeface="Calibri" pitchFamily="34" charset="0"/>
                <a:ea typeface="ＭＳ Ｐゴシック"/>
                <a:cs typeface="Arial"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7363" y="2133600"/>
            <a:ext cx="7607300" cy="2314575"/>
          </a:xfrm>
          <a:prstGeom prst="rect">
            <a:avLst/>
          </a:prstGeom>
          <a:noFill/>
        </p:spPr>
        <p:txBody>
          <a:bodyPr>
            <a:spAutoFit/>
          </a:bodyPr>
          <a:lstStyle/>
          <a:p>
            <a:pPr marL="495300" indent="-495300" defTabSz="914400" eaLnBrk="0" hangingPunct="0">
              <a:spcBef>
                <a:spcPct val="20000"/>
              </a:spcBef>
              <a:defRPr/>
            </a:pPr>
            <a:r>
              <a:rPr lang="en-GB" sz="2600" kern="0" dirty="0">
                <a:solidFill>
                  <a:srgbClr val="000000"/>
                </a:solidFill>
                <a:latin typeface="+mn-lt"/>
                <a:cs typeface="+mn-cs"/>
              </a:rPr>
              <a:t>With your partner:</a:t>
            </a:r>
          </a:p>
          <a:p>
            <a:pPr marL="495300" indent="-495300" defTabSz="914400" eaLnBrk="0" hangingPunct="0">
              <a:spcBef>
                <a:spcPct val="20000"/>
              </a:spcBef>
              <a:buFontTx/>
              <a:buAutoNum type="arabicPeriod"/>
              <a:defRPr/>
            </a:pPr>
            <a:r>
              <a:rPr lang="en-GB" sz="2600" kern="0" dirty="0">
                <a:solidFill>
                  <a:srgbClr val="000000"/>
                </a:solidFill>
                <a:latin typeface="+mn-lt"/>
                <a:cs typeface="+mn-cs"/>
              </a:rPr>
              <a:t>Note down what you consider to be the key challenges in delivering this course?</a:t>
            </a:r>
          </a:p>
          <a:p>
            <a:pPr marL="495300" indent="-495300" defTabSz="914400" eaLnBrk="0" hangingPunct="0">
              <a:spcBef>
                <a:spcPct val="20000"/>
              </a:spcBef>
              <a:defRPr/>
            </a:pPr>
            <a:endParaRPr lang="en-GB" sz="2600" kern="0" dirty="0">
              <a:solidFill>
                <a:srgbClr val="000000"/>
              </a:solidFill>
              <a:latin typeface="+mn-lt"/>
              <a:cs typeface="+mn-cs"/>
            </a:endParaRPr>
          </a:p>
          <a:p>
            <a:pPr marL="495300" indent="-495300" defTabSz="914400" eaLnBrk="0" hangingPunct="0">
              <a:spcBef>
                <a:spcPct val="20000"/>
              </a:spcBef>
              <a:defRPr/>
            </a:pPr>
            <a:r>
              <a:rPr lang="en-GB" sz="2600" kern="0" dirty="0">
                <a:solidFill>
                  <a:srgbClr val="000000"/>
                </a:solidFill>
                <a:latin typeface="+mn-lt"/>
                <a:cs typeface="+mn-cs"/>
              </a:rPr>
              <a:t>How do we overcome these challenges?</a:t>
            </a:r>
            <a:endParaRPr lang="en-US" sz="2600" kern="0" dirty="0">
              <a:solidFill>
                <a:srgbClr val="000000"/>
              </a:solidFill>
              <a:latin typeface="+mn-lt"/>
              <a:cs typeface="+mn-cs"/>
            </a:endParaRPr>
          </a:p>
        </p:txBody>
      </p:sp>
      <p:pic>
        <p:nvPicPr>
          <p:cNvPr id="31746"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9" name="Rectangle 2"/>
          <p:cNvSpPr>
            <a:spLocks noGrp="1"/>
          </p:cNvSpPr>
          <p:nvPr>
            <p:ph type="body" sz="quarter" idx="4294967295"/>
          </p:nvPr>
        </p:nvSpPr>
        <p:spPr>
          <a:xfrm>
            <a:off x="487363" y="1566863"/>
            <a:ext cx="8418512" cy="1189037"/>
          </a:xfrm>
        </p:spPr>
        <p:txBody>
          <a:bodyPr rtlCol="0">
            <a:normAutofit/>
          </a:bodyPr>
          <a:lstStyle/>
          <a:p>
            <a:pPr eaLnBrk="1" fontAlgn="auto" hangingPunct="1">
              <a:spcAft>
                <a:spcPts val="0"/>
              </a:spcAft>
              <a:buFont typeface="Arial"/>
              <a:buNone/>
              <a:defRPr/>
            </a:pPr>
            <a:r>
              <a:rPr lang="en-GB" altLang="en-US" sz="3200" dirty="0">
                <a:solidFill>
                  <a:srgbClr val="0070C0"/>
                </a:solidFill>
                <a:latin typeface="+mn-lt"/>
                <a:ea typeface="Times New Roman" pitchFamily="18" charset="0"/>
              </a:rPr>
              <a:t>Challenges in delivering this course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Box 1"/>
          <p:cNvSpPr txBox="1">
            <a:spLocks noChangeArrowheads="1"/>
          </p:cNvSpPr>
          <p:nvPr/>
        </p:nvSpPr>
        <p:spPr bwMode="auto">
          <a:xfrm>
            <a:off x="457200" y="2286000"/>
            <a:ext cx="7607300" cy="3962400"/>
          </a:xfrm>
          <a:prstGeom prst="rect">
            <a:avLst/>
          </a:prstGeom>
          <a:noFill/>
          <a:ln w="9525">
            <a:noFill/>
            <a:miter lim="800000"/>
            <a:headEnd/>
            <a:tailEnd/>
          </a:ln>
        </p:spPr>
        <p:txBody>
          <a:bodyPr>
            <a:spAutoFit/>
          </a:bodyPr>
          <a:lstStyle/>
          <a:p>
            <a:pPr marL="457200" indent="-342900">
              <a:spcBef>
                <a:spcPct val="20000"/>
              </a:spcBef>
              <a:buClr>
                <a:srgbClr val="3697C7"/>
              </a:buClr>
              <a:buFont typeface="Arial" charset="0"/>
              <a:buChar char="•"/>
            </a:pPr>
            <a:r>
              <a:rPr lang="en-GB" altLang="en-US" sz="2400" dirty="0">
                <a:solidFill>
                  <a:srgbClr val="000000"/>
                </a:solidFill>
                <a:cs typeface="Times New Roman" pitchFamily="18" charset="0"/>
              </a:rPr>
              <a:t>Entry Pathways Humanities is a very flexible course with no external assessment</a:t>
            </a:r>
          </a:p>
          <a:p>
            <a:pPr marL="457200" indent="-342900">
              <a:spcBef>
                <a:spcPct val="20000"/>
              </a:spcBef>
              <a:buClr>
                <a:srgbClr val="3697C7"/>
              </a:buClr>
              <a:buFont typeface="Arial" charset="0"/>
              <a:buChar char="•"/>
            </a:pPr>
            <a:r>
              <a:rPr lang="en-GB" altLang="en-US" sz="2400" dirty="0">
                <a:solidFill>
                  <a:srgbClr val="000000"/>
                </a:solidFill>
                <a:cs typeface="Times New Roman" pitchFamily="18" charset="0"/>
              </a:rPr>
              <a:t>Entry Pathways Humanities enables teachers to combine units to create interesting programmes of study suited to individual learners’ needs and experiences</a:t>
            </a:r>
          </a:p>
          <a:p>
            <a:pPr marL="457200" indent="-342900">
              <a:spcBef>
                <a:spcPct val="20000"/>
              </a:spcBef>
              <a:buClr>
                <a:srgbClr val="3697C7"/>
              </a:buClr>
              <a:buFont typeface="Arial" charset="0"/>
              <a:buChar char="•"/>
            </a:pPr>
            <a:r>
              <a:rPr lang="en-GB" altLang="en-US" sz="2400" dirty="0">
                <a:solidFill>
                  <a:srgbClr val="000000"/>
                </a:solidFill>
                <a:cs typeface="Times New Roman" pitchFamily="18" charset="0"/>
              </a:rPr>
              <a:t>Entry Pathways Humanities is suitable to use at any key stage and in any educational institution</a:t>
            </a:r>
          </a:p>
          <a:p>
            <a:pPr marL="457200" indent="-342900">
              <a:spcBef>
                <a:spcPct val="20000"/>
              </a:spcBef>
              <a:buClr>
                <a:srgbClr val="3697C7"/>
              </a:buClr>
              <a:buFont typeface="Arial" charset="0"/>
              <a:buChar char="•"/>
            </a:pPr>
            <a:r>
              <a:rPr lang="en-GB" altLang="en-US" sz="2400" dirty="0">
                <a:solidFill>
                  <a:srgbClr val="000000"/>
                </a:solidFill>
                <a:cs typeface="Times New Roman" pitchFamily="18" charset="0"/>
              </a:rPr>
              <a:t>Entry Pathways Humanities can align in many cases with revised GCSE specifications.  </a:t>
            </a:r>
          </a:p>
        </p:txBody>
      </p:sp>
      <p:pic>
        <p:nvPicPr>
          <p:cNvPr id="14338"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9" name="Rectangle 2"/>
          <p:cNvSpPr>
            <a:spLocks noGrp="1"/>
          </p:cNvSpPr>
          <p:nvPr>
            <p:ph type="body" sz="quarter" idx="16"/>
          </p:nvPr>
        </p:nvSpPr>
        <p:spPr>
          <a:xfrm>
            <a:off x="487363" y="1566863"/>
            <a:ext cx="8418512" cy="1189037"/>
          </a:xfrm>
        </p:spPr>
        <p:txBody>
          <a:bodyPr rtlCol="0">
            <a:normAutofit/>
          </a:bodyPr>
          <a:lstStyle/>
          <a:p>
            <a:pPr marL="114300">
              <a:buClr>
                <a:srgbClr val="3697C7"/>
              </a:buClr>
              <a:defRPr/>
            </a:pPr>
            <a:r>
              <a:rPr lang="en-GB" altLang="en-US" kern="0" dirty="0">
                <a:latin typeface="+mn-lt"/>
                <a:ea typeface="ＭＳ Ｐゴシック"/>
                <a:cs typeface="Times New Roman" pitchFamily="18" charset="0"/>
              </a:rPr>
              <a:t>Why choose Entry Pathways Humanities?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p:cNvSpPr>
          <p:nvPr>
            <p:ph type="title"/>
          </p:nvPr>
        </p:nvSpPr>
        <p:spPr>
          <a:xfrm>
            <a:off x="452438" y="1425575"/>
            <a:ext cx="8229600" cy="923925"/>
          </a:xfrm>
        </p:spPr>
        <p:txBody>
          <a:bodyPr/>
          <a:lstStyle/>
          <a:p>
            <a:r>
              <a:rPr lang="en-GB" dirty="0" smtClean="0">
                <a:latin typeface="Arial" charset="0"/>
                <a:ea typeface="ＭＳ Ｐゴシック"/>
                <a:cs typeface="Arial" charset="0"/>
              </a:rPr>
              <a:t>Getting started</a:t>
            </a:r>
            <a:endParaRPr lang="en-US" dirty="0" smtClean="0">
              <a:latin typeface="Arial" charset="0"/>
              <a:ea typeface="ＭＳ Ｐゴシック"/>
              <a:cs typeface="Arial" charset="0"/>
            </a:endParaRPr>
          </a:p>
        </p:txBody>
      </p:sp>
      <p:sp>
        <p:nvSpPr>
          <p:cNvPr id="15362" name="Rectangle 3"/>
          <p:cNvSpPr>
            <a:spLocks noGrp="1"/>
          </p:cNvSpPr>
          <p:nvPr>
            <p:ph type="body" idx="1"/>
          </p:nvPr>
        </p:nvSpPr>
        <p:spPr>
          <a:xfrm>
            <a:off x="457200" y="2197100"/>
            <a:ext cx="8229600" cy="4419600"/>
          </a:xfrm>
        </p:spPr>
        <p:txBody>
          <a:bodyPr/>
          <a:lstStyle/>
          <a:p>
            <a:pPr>
              <a:lnSpc>
                <a:spcPct val="90000"/>
              </a:lnSpc>
              <a:buFont typeface="Arial" charset="0"/>
              <a:buChar char="•"/>
            </a:pPr>
            <a:r>
              <a:rPr lang="en-GB" sz="2000" dirty="0" smtClean="0">
                <a:latin typeface="Arial" charset="0"/>
                <a:ea typeface="ＭＳ Ｐゴシック"/>
                <a:cs typeface="Arial" charset="0"/>
              </a:rPr>
              <a:t> Look beyond the title of the unit to be taught</a:t>
            </a:r>
          </a:p>
          <a:p>
            <a:pPr lvl="1">
              <a:lnSpc>
                <a:spcPct val="90000"/>
              </a:lnSpc>
            </a:pPr>
            <a:r>
              <a:rPr lang="en-GB" sz="2400" dirty="0" smtClean="0">
                <a:ea typeface="ＭＳ Ｐゴシック"/>
              </a:rPr>
              <a:t>It is not a matter of teaching everything you know about tectonic events, such as volcanoes, earthquakes and tsunamis</a:t>
            </a:r>
          </a:p>
          <a:p>
            <a:pPr>
              <a:lnSpc>
                <a:spcPct val="90000"/>
              </a:lnSpc>
              <a:buFont typeface="Arial" charset="0"/>
              <a:buChar char="•"/>
            </a:pPr>
            <a:r>
              <a:rPr lang="en-GB" sz="2000" dirty="0" smtClean="0">
                <a:latin typeface="Arial" charset="0"/>
                <a:ea typeface="ＭＳ Ｐゴシック"/>
                <a:cs typeface="Arial" charset="0"/>
              </a:rPr>
              <a:t> Make good use of information provided in individual unit specification</a:t>
            </a:r>
          </a:p>
          <a:p>
            <a:pPr lvl="1">
              <a:lnSpc>
                <a:spcPct val="90000"/>
              </a:lnSpc>
            </a:pPr>
            <a:r>
              <a:rPr lang="en-GB" sz="2400" dirty="0" smtClean="0">
                <a:ea typeface="ＭＳ Ｐゴシック"/>
              </a:rPr>
              <a:t>Read  all sections carefully – pay attention to Learning Outcomes and Assessment Criteria for the unit (must be delivered in FULL to achieve the award)</a:t>
            </a:r>
          </a:p>
          <a:p>
            <a:pPr lvl="1">
              <a:lnSpc>
                <a:spcPct val="90000"/>
              </a:lnSpc>
            </a:pPr>
            <a:r>
              <a:rPr lang="en-GB" sz="2400" dirty="0" smtClean="0">
                <a:ea typeface="ＭＳ Ｐゴシック"/>
              </a:rPr>
              <a:t>Ascertain what resources you have available to teach the unit</a:t>
            </a:r>
          </a:p>
          <a:p>
            <a:pPr lvl="1">
              <a:lnSpc>
                <a:spcPct val="90000"/>
              </a:lnSpc>
            </a:pPr>
            <a:r>
              <a:rPr lang="en-GB" sz="2400" dirty="0" smtClean="0">
                <a:ea typeface="ＭＳ Ｐゴシック"/>
              </a:rPr>
              <a:t>If you are a non specialist stick closely to suggested unit content</a:t>
            </a:r>
            <a:endParaRPr lang="en-US" sz="2400" dirty="0" smtClean="0">
              <a:ea typeface="ＭＳ Ｐゴシック"/>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9" name="Rectangle 2"/>
          <p:cNvSpPr>
            <a:spLocks noGrp="1"/>
          </p:cNvSpPr>
          <p:nvPr>
            <p:ph type="body" sz="quarter" idx="4294967295"/>
          </p:nvPr>
        </p:nvSpPr>
        <p:spPr>
          <a:xfrm>
            <a:off x="487363" y="1566863"/>
            <a:ext cx="8418512" cy="1189037"/>
          </a:xfrm>
        </p:spPr>
        <p:txBody>
          <a:bodyPr rtlCol="0">
            <a:normAutofit/>
          </a:bodyPr>
          <a:lstStyle/>
          <a:p>
            <a:pPr eaLnBrk="1" fontAlgn="auto" hangingPunct="1">
              <a:spcAft>
                <a:spcPts val="0"/>
              </a:spcAft>
              <a:buFont typeface="Arial"/>
              <a:buNone/>
              <a:defRPr/>
            </a:pPr>
            <a:r>
              <a:rPr lang="en-GB" altLang="en-US" sz="3200" dirty="0">
                <a:solidFill>
                  <a:srgbClr val="0070C0"/>
                </a:solidFill>
                <a:latin typeface="+mn-lt"/>
              </a:rPr>
              <a:t>Unit Specifications – title, code and credits</a:t>
            </a:r>
            <a:endParaRPr lang="en-GB" altLang="en-US" sz="3200" dirty="0" smtClean="0">
              <a:solidFill>
                <a:srgbClr val="0070C0"/>
              </a:solidFill>
              <a:latin typeface="+mn-lt"/>
            </a:endParaRPr>
          </a:p>
        </p:txBody>
      </p:sp>
      <p:pic>
        <p:nvPicPr>
          <p:cNvPr id="16387" name="Picture 5"/>
          <p:cNvPicPr>
            <a:picLocks noChangeAspect="1" noChangeArrowheads="1"/>
          </p:cNvPicPr>
          <p:nvPr/>
        </p:nvPicPr>
        <p:blipFill>
          <a:blip r:embed="rId3"/>
          <a:srcRect l="16498" t="19000" r="17500" b="28667"/>
          <a:stretch>
            <a:fillRect/>
          </a:stretch>
        </p:blipFill>
        <p:spPr bwMode="auto">
          <a:xfrm>
            <a:off x="487363" y="2336800"/>
            <a:ext cx="8047037" cy="398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pic>
        <p:nvPicPr>
          <p:cNvPr id="17410" name="Picture 4"/>
          <p:cNvPicPr>
            <a:picLocks noChangeAspect="1" noChangeArrowheads="1"/>
          </p:cNvPicPr>
          <p:nvPr/>
        </p:nvPicPr>
        <p:blipFill>
          <a:blip r:embed="rId3"/>
          <a:srcRect l="16251" t="32333" r="15729" b="18333"/>
          <a:stretch>
            <a:fillRect/>
          </a:stretch>
        </p:blipFill>
        <p:spPr bwMode="auto">
          <a:xfrm>
            <a:off x="457200" y="2844800"/>
            <a:ext cx="8293100" cy="375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3"/>
          <p:cNvPicPr>
            <a:picLocks noGrp="1" noChangeAspect="1" noChangeArrowheads="1"/>
          </p:cNvPicPr>
          <p:nvPr>
            <p:ph type="body" idx="1"/>
          </p:nvPr>
        </p:nvPicPr>
        <p:blipFill>
          <a:blip r:embed="rId2"/>
          <a:srcRect l="14815" t="27319" r="17284" b="17526"/>
          <a:stretch>
            <a:fillRect/>
          </a:stretch>
        </p:blipFill>
        <p:spPr>
          <a:xfrm>
            <a:off x="579438" y="2387600"/>
            <a:ext cx="6684962" cy="32512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Box 1"/>
          <p:cNvSpPr txBox="1">
            <a:spLocks noChangeArrowheads="1"/>
          </p:cNvSpPr>
          <p:nvPr/>
        </p:nvSpPr>
        <p:spPr bwMode="auto">
          <a:xfrm>
            <a:off x="457200" y="2362200"/>
            <a:ext cx="7607300" cy="3086100"/>
          </a:xfrm>
          <a:prstGeom prst="rect">
            <a:avLst/>
          </a:prstGeom>
          <a:noFill/>
          <a:ln w="9525">
            <a:noFill/>
            <a:miter lim="800000"/>
            <a:headEnd/>
            <a:tailEnd/>
          </a:ln>
        </p:spPr>
        <p:txBody>
          <a:bodyPr>
            <a:spAutoFit/>
          </a:bodyPr>
          <a:lstStyle/>
          <a:p>
            <a:pPr marL="457200" indent="-342900">
              <a:spcBef>
                <a:spcPct val="20000"/>
              </a:spcBef>
              <a:buClr>
                <a:srgbClr val="3697C7"/>
              </a:buClr>
              <a:buFontTx/>
              <a:buAutoNum type="arabicPeriod"/>
            </a:pPr>
            <a:r>
              <a:rPr lang="en-US" altLang="en-US" sz="2400" dirty="0">
                <a:solidFill>
                  <a:srgbClr val="000000"/>
                </a:solidFill>
                <a:cs typeface="Times New Roman" pitchFamily="18" charset="0"/>
              </a:rPr>
              <a:t>Suggested Unit Content</a:t>
            </a:r>
            <a:endParaRPr lang="en-GB" altLang="en-US" sz="2400" dirty="0">
              <a:solidFill>
                <a:srgbClr val="000000"/>
              </a:solidFill>
              <a:cs typeface="Times New Roman" pitchFamily="18" charset="0"/>
            </a:endParaRPr>
          </a:p>
          <a:p>
            <a:pPr marL="457200" indent="-342900">
              <a:spcBef>
                <a:spcPct val="20000"/>
              </a:spcBef>
              <a:buClr>
                <a:srgbClr val="3697C7"/>
              </a:buClr>
              <a:buFontTx/>
              <a:buAutoNum type="arabicPeriod"/>
            </a:pPr>
            <a:r>
              <a:rPr lang="en-GB" altLang="en-US" sz="2400" dirty="0">
                <a:solidFill>
                  <a:srgbClr val="000000"/>
                </a:solidFill>
                <a:cs typeface="Times New Roman" pitchFamily="18" charset="0"/>
              </a:rPr>
              <a:t>Delivery</a:t>
            </a:r>
          </a:p>
          <a:p>
            <a:pPr marL="457200" indent="-342900">
              <a:spcBef>
                <a:spcPct val="20000"/>
              </a:spcBef>
              <a:buClr>
                <a:srgbClr val="3697C7"/>
              </a:buClr>
              <a:buFontTx/>
              <a:buAutoNum type="arabicPeriod"/>
            </a:pPr>
            <a:r>
              <a:rPr lang="en-GB" altLang="en-US" sz="2400" dirty="0">
                <a:solidFill>
                  <a:srgbClr val="000000"/>
                </a:solidFill>
                <a:cs typeface="Times New Roman" pitchFamily="18" charset="0"/>
              </a:rPr>
              <a:t>Assessment</a:t>
            </a:r>
          </a:p>
          <a:p>
            <a:pPr marL="457200" indent="-342900">
              <a:spcBef>
                <a:spcPct val="20000"/>
              </a:spcBef>
              <a:buClr>
                <a:srgbClr val="3697C7"/>
              </a:buClr>
              <a:buFontTx/>
              <a:buAutoNum type="arabicPeriod"/>
            </a:pPr>
            <a:r>
              <a:rPr lang="en-US" altLang="en-US" sz="2400" dirty="0">
                <a:solidFill>
                  <a:srgbClr val="000000"/>
                </a:solidFill>
                <a:cs typeface="Times New Roman" pitchFamily="18" charset="0"/>
              </a:rPr>
              <a:t>Administration</a:t>
            </a:r>
            <a:endParaRPr lang="en-GB" altLang="en-US" sz="2400" dirty="0">
              <a:solidFill>
                <a:srgbClr val="000000"/>
              </a:solidFill>
              <a:cs typeface="Times New Roman" pitchFamily="18" charset="0"/>
            </a:endParaRPr>
          </a:p>
          <a:p>
            <a:pPr marL="457200" indent="-342900">
              <a:spcBef>
                <a:spcPct val="20000"/>
              </a:spcBef>
              <a:buClr>
                <a:srgbClr val="3697C7"/>
              </a:buClr>
            </a:pPr>
            <a:endParaRPr lang="en-GB" altLang="en-US" sz="2400" dirty="0">
              <a:solidFill>
                <a:srgbClr val="000000"/>
              </a:solidFill>
              <a:cs typeface="Times New Roman" pitchFamily="18" charset="0"/>
            </a:endParaRPr>
          </a:p>
          <a:p>
            <a:pPr marL="457200" indent="-342900">
              <a:spcBef>
                <a:spcPct val="20000"/>
              </a:spcBef>
              <a:buClr>
                <a:srgbClr val="3697C7"/>
              </a:buClr>
            </a:pPr>
            <a:endParaRPr lang="en-GB" altLang="en-US" sz="2400" dirty="0">
              <a:solidFill>
                <a:srgbClr val="000000"/>
              </a:solidFill>
              <a:cs typeface="Times New Roman" pitchFamily="18" charset="0"/>
            </a:endParaRPr>
          </a:p>
          <a:p>
            <a:pPr marL="457200" indent="-342900">
              <a:spcBef>
                <a:spcPct val="20000"/>
              </a:spcBef>
              <a:buClr>
                <a:srgbClr val="3697C7"/>
              </a:buClr>
            </a:pPr>
            <a:endParaRPr lang="en-GB" altLang="en-US" sz="2400" dirty="0">
              <a:solidFill>
                <a:srgbClr val="000000"/>
              </a:solidFill>
              <a:cs typeface="Times New Roman" pitchFamily="18" charset="0"/>
            </a:endParaRPr>
          </a:p>
        </p:txBody>
      </p:sp>
      <p:pic>
        <p:nvPicPr>
          <p:cNvPr id="19458" name="Picture 7"/>
          <p:cNvPicPr>
            <a:picLocks noChangeAspect="1" noChangeArrowheads="1"/>
          </p:cNvPicPr>
          <p:nvPr/>
        </p:nvPicPr>
        <p:blipFill>
          <a:blip r:embed="rId2"/>
          <a:srcRect/>
          <a:stretch>
            <a:fillRect/>
          </a:stretch>
        </p:blipFill>
        <p:spPr bwMode="auto">
          <a:xfrm>
            <a:off x="-7938" y="1588"/>
            <a:ext cx="9151938" cy="1265237"/>
          </a:xfrm>
          <a:prstGeom prst="rect">
            <a:avLst/>
          </a:prstGeom>
          <a:noFill/>
          <a:ln w="9525">
            <a:noFill/>
            <a:miter lim="800000"/>
            <a:headEnd/>
            <a:tailEnd/>
          </a:ln>
        </p:spPr>
      </p:pic>
      <p:sp>
        <p:nvSpPr>
          <p:cNvPr id="9" name="Rectangle 2"/>
          <p:cNvSpPr>
            <a:spLocks noGrp="1"/>
          </p:cNvSpPr>
          <p:nvPr>
            <p:ph type="body" sz="quarter" idx="4294967295"/>
          </p:nvPr>
        </p:nvSpPr>
        <p:spPr>
          <a:xfrm>
            <a:off x="487363" y="1566863"/>
            <a:ext cx="8418512" cy="1189037"/>
          </a:xfrm>
        </p:spPr>
        <p:txBody>
          <a:bodyPr rtlCol="0">
            <a:normAutofit/>
          </a:bodyPr>
          <a:lstStyle/>
          <a:p>
            <a:pPr marL="114300" eaLnBrk="1" fontAlgn="auto" hangingPunct="1">
              <a:spcAft>
                <a:spcPts val="0"/>
              </a:spcAft>
              <a:buClr>
                <a:srgbClr val="3697C7"/>
              </a:buClr>
              <a:buFont typeface="Arial"/>
              <a:buNone/>
              <a:defRPr/>
            </a:pPr>
            <a:r>
              <a:rPr lang="en-GB" altLang="en-US" sz="3200" kern="0" dirty="0">
                <a:solidFill>
                  <a:srgbClr val="0070C0"/>
                </a:solidFill>
                <a:latin typeface="+mn-lt"/>
                <a:ea typeface="ＭＳ Ｐゴシック"/>
                <a:cs typeface="Times New Roman" pitchFamily="18" charset="0"/>
              </a:rPr>
              <a:t>Making the best use of the Unit Specification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a:xfrm>
            <a:off x="452438" y="1425575"/>
            <a:ext cx="8229600" cy="644525"/>
          </a:xfrm>
        </p:spPr>
        <p:txBody>
          <a:bodyPr/>
          <a:lstStyle/>
          <a:p>
            <a:r>
              <a:rPr lang="en-GB" altLang="en-US" dirty="0" smtClean="0">
                <a:latin typeface="Arial" charset="0"/>
                <a:ea typeface="ＭＳ Ｐゴシック"/>
                <a:cs typeface="Arial" charset="0"/>
              </a:rPr>
              <a:t>What do I have to teach?</a:t>
            </a:r>
            <a:endParaRPr lang="en-US" dirty="0" smtClean="0">
              <a:latin typeface="Arial" charset="0"/>
              <a:ea typeface="ＭＳ Ｐゴシック"/>
              <a:cs typeface="Arial" charset="0"/>
            </a:endParaRPr>
          </a:p>
        </p:txBody>
      </p:sp>
      <p:sp>
        <p:nvSpPr>
          <p:cNvPr id="20482" name="Rectangle 3"/>
          <p:cNvSpPr>
            <a:spLocks noGrp="1"/>
          </p:cNvSpPr>
          <p:nvPr>
            <p:ph type="body" idx="1"/>
          </p:nvPr>
        </p:nvSpPr>
        <p:spPr>
          <a:xfrm>
            <a:off x="457200" y="2235200"/>
            <a:ext cx="8229600" cy="4381500"/>
          </a:xfrm>
        </p:spPr>
        <p:txBody>
          <a:bodyPr/>
          <a:lstStyle/>
          <a:p>
            <a:pPr eaLnBrk="1" hangingPunct="1">
              <a:buFont typeface="Arial" charset="0"/>
              <a:buChar char="•"/>
            </a:pPr>
            <a:r>
              <a:rPr lang="en-GB" dirty="0" smtClean="0">
                <a:latin typeface="Arial" charset="0"/>
                <a:ea typeface="ＭＳ Ｐゴシック"/>
                <a:cs typeface="Arial" charset="0"/>
              </a:rPr>
              <a:t>Each unit specification has suggested content for each learning outcome built in.</a:t>
            </a:r>
          </a:p>
          <a:p>
            <a:pPr eaLnBrk="1" hangingPunct="1">
              <a:buFont typeface="Arial" charset="0"/>
              <a:buChar char="•"/>
            </a:pPr>
            <a:r>
              <a:rPr lang="en-GB" dirty="0" smtClean="0">
                <a:latin typeface="Arial" charset="0"/>
                <a:ea typeface="ＭＳ Ｐゴシック"/>
                <a:cs typeface="Arial" charset="0"/>
              </a:rPr>
              <a:t>How much emphasis you place on this is your choice</a:t>
            </a:r>
          </a:p>
          <a:p>
            <a:pPr eaLnBrk="1" hangingPunct="1">
              <a:buFont typeface="Arial" charset="0"/>
              <a:buChar char="•"/>
            </a:pPr>
            <a:r>
              <a:rPr lang="en-GB" dirty="0" smtClean="0">
                <a:latin typeface="Arial" charset="0"/>
                <a:ea typeface="ＭＳ Ｐゴシック"/>
                <a:cs typeface="Arial" charset="0"/>
              </a:rPr>
              <a:t>You can deliver the areas that you think are appropriate to help candidates to achieve the assessment criteria</a:t>
            </a:r>
          </a:p>
          <a:p>
            <a:pPr eaLnBrk="1" hangingPunct="1">
              <a:buFont typeface="Arial" charset="0"/>
              <a:buChar char="•"/>
            </a:pPr>
            <a:r>
              <a:rPr lang="en-GB" dirty="0" smtClean="0">
                <a:latin typeface="Arial" charset="0"/>
                <a:ea typeface="ＭＳ Ｐゴシック"/>
                <a:cs typeface="Arial" charset="0"/>
              </a:rPr>
              <a:t>The important element is that </a:t>
            </a:r>
            <a:r>
              <a:rPr lang="en-GB" b="1" i="1" u="sng" dirty="0" smtClean="0">
                <a:latin typeface="Arial" charset="0"/>
                <a:ea typeface="ＭＳ Ｐゴシック"/>
                <a:cs typeface="Arial" charset="0"/>
              </a:rPr>
              <a:t>ALL</a:t>
            </a:r>
            <a:r>
              <a:rPr lang="en-GB" dirty="0" smtClean="0">
                <a:latin typeface="Arial" charset="0"/>
                <a:ea typeface="ＭＳ Ｐゴシック"/>
                <a:cs typeface="Arial" charset="0"/>
              </a:rPr>
              <a:t> Assessment Criteria must be achieved.</a:t>
            </a:r>
            <a:endParaRPr lang="en-US" dirty="0" smtClean="0">
              <a:latin typeface="Arial" charset="0"/>
              <a:ea typeface="ＭＳ Ｐゴシック"/>
              <a:cs typeface="Arial" charset="0"/>
            </a:endParaRPr>
          </a:p>
        </p:txBody>
      </p:sp>
    </p:spTree>
  </p:cSld>
  <p:clrMapOvr>
    <a:masterClrMapping/>
  </p:clrMapOvr>
</p:sld>
</file>

<file path=ppt/theme/theme1.xml><?xml version="1.0" encoding="utf-8"?>
<a:theme xmlns:a="http://schemas.openxmlformats.org/drawingml/2006/main" name="Planning and Administr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Report" ma:contentTypeID="0x0101003DB520055EDDB440B1956AA9AA49CCC900F549D8F026EB7C4798819F92A6CAB561" ma:contentTypeVersion="3" ma:contentTypeDescription="" ma:contentTypeScope="" ma:versionID="dc1fcc2a4c95af77ae9c7e98eb103702">
  <xsd:schema xmlns:xsd="http://www.w3.org/2001/XMLSchema" xmlns:xs="http://www.w3.org/2001/XMLSchema" xmlns:p="http://schemas.microsoft.com/office/2006/metadata/properties" xmlns:ns1="http://schemas.microsoft.com/sharepoint/v3" xmlns:ns3="2f2f9355-f80e-4d7b-937a-0c27cfa03643" targetNamespace="http://schemas.microsoft.com/office/2006/metadata/properties" ma:root="true" ma:fieldsID="a862b0148093e384128129faa8d570ed" ns1:_="" ns3:_="">
    <xsd:import namespace="http://schemas.microsoft.com/sharepoint/v3"/>
    <xsd:import namespace="2f2f9355-f80e-4d7b-937a-0c27cfa03643"/>
    <xsd:element name="properties">
      <xsd:complexType>
        <xsd:sequence>
          <xsd:element name="documentManagement">
            <xsd:complexType>
              <xsd:all>
                <xsd:element ref="ns1:RoutingRuleDescription" minOccurs="0"/>
                <xsd:element ref="ns3:WJEC_x0020_Language" minOccurs="0"/>
                <xsd:element ref="ns3:WJEC_x0020_Available_x0020_Online" minOccurs="0"/>
                <xsd:element ref="ns1:PublishingStartDate" minOccurs="0"/>
                <xsd:element ref="ns1:PublishingExpirationDate" minOccurs="0"/>
                <xsd:element ref="ns3:k48d8005054a4dd09ad49b7c837f0781" minOccurs="0"/>
                <xsd:element ref="ns3:TaxCatchAll" minOccurs="0"/>
                <xsd:element ref="ns3:TaxCatchAllLabel" minOccurs="0"/>
                <xsd:element ref="ns3:aa87a6a0bdfe4bfb97a25745bc8270e2" minOccurs="0"/>
                <xsd:element ref="ns3:bd6821cb7d3c4b4ab1e70668a679dc90" minOccurs="0"/>
                <xsd:element ref="ns3:i2be6ccaef284b9d8cadff396f0db8d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3" nillable="true" ma:displayName="Description" ma:internalName="RoutingRuleDescription" ma:readOnly="false">
      <xsd:simpleType>
        <xsd:restriction base="dms:Text">
          <xsd:maxLength value="255"/>
        </xsd:restriction>
      </xsd:simpleType>
    </xsd:element>
    <xsd:element name="PublishingStartDate" ma:index="9" nillable="true" ma:displayName="Scheduling Start Date" ma:internalName="PublishingStartDate">
      <xsd:simpleType>
        <xsd:restriction base="dms:Unknown"/>
      </xsd:simpleType>
    </xsd:element>
    <xsd:element name="PublishingExpirationDate" ma:index="10"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f2f9355-f80e-4d7b-937a-0c27cfa03643" elementFormDefault="qualified">
    <xsd:import namespace="http://schemas.microsoft.com/office/2006/documentManagement/types"/>
    <xsd:import namespace="http://schemas.microsoft.com/office/infopath/2007/PartnerControls"/>
    <xsd:element name="WJEC_x0020_Language" ma:index="7" nillable="true" ma:displayName="WJEC Language" ma:default="English" ma:internalName="WJEC_x0020_Languag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8" nillable="true" ma:displayName="WJEC Available Online" ma:default="0" ma:internalName="WJEC_x0020_Available_x0020_Online">
      <xsd:simpleType>
        <xsd:restriction base="dms:Boolean"/>
      </xsd:simpleType>
    </xsd:element>
    <xsd:element name="k48d8005054a4dd09ad49b7c837f0781" ma:index="12" nillable="true" ma:taxonomy="true" ma:internalName="k48d8005054a4dd09ad49b7c837f0781" ma:taxonomyFieldName="WJEC_x0020_Audiences" ma:displayName="WJEC Audiences" ma:default="" ma:fieldId="{448d8005-054a-4dd0-9ad4-9b7c837f0781}" ma:taxonomyMulti="true" ma:sspId="e1033d4c-53f7-4655-8cf6-8161ad0c09ed" ma:termSetId="b89074ec-3517-46a7-9614-0eff0543422f" ma:anchorId="00000000-0000-0000-0000-000000000000" ma:open="false" ma:isKeyword="false">
      <xsd:complexType>
        <xsd:sequence>
          <xsd:element ref="pc:Terms" minOccurs="0" maxOccurs="1"/>
        </xsd:sequence>
      </xsd:complexType>
    </xsd:element>
    <xsd:element name="TaxCatchAll" ma:index="13" nillable="true" ma:displayName="Taxonomy Catch All Column" ma:hidden="true" ma:list="{bef75bab-78ed-405d-99c2-daeca313d6fd}" ma:internalName="TaxCatchAll" ma:showField="CatchAllData" ma:web="c0798825-da17-46fd-b091-d326be86d03f">
      <xsd:complexType>
        <xsd:complexContent>
          <xsd:extension base="dms:MultiChoiceLookup">
            <xsd:sequence>
              <xsd:element name="Value" type="dms:Lookup" maxOccurs="unbounded" minOccurs="0" nillable="true"/>
            </xsd:sequence>
          </xsd:extension>
        </xsd:complexContent>
      </xsd:complexType>
    </xsd:element>
    <xsd:element name="TaxCatchAllLabel" ma:index="14" nillable="true" ma:displayName="Taxonomy Catch All Column1" ma:hidden="true" ma:list="{bef75bab-78ed-405d-99c2-daeca313d6fd}" ma:internalName="TaxCatchAllLabel" ma:readOnly="true" ma:showField="CatchAllDataLabel" ma:web="c0798825-da17-46fd-b091-d326be86d03f">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17" nillable="true" ma:taxonomy="true" ma:internalName="aa87a6a0bdfe4bfb97a25745bc8270e2" ma:taxonomyFieldName="WJEC_x0020_Department" ma:displayName="WJEC Department" ma:default="" ma:fieldId="{aa87a6a0-bdfe-4bfb-97a2-5745bc8270e2}" ma:taxonomyMulti="true" ma:sspId="e1033d4c-53f7-4655-8cf6-8161ad0c09ed" ma:termSetId="076cd7ee-ac20-4cd2-af1f-bceb730fade7" ma:anchorId="00000000-0000-0000-0000-000000000000" ma:open="false" ma:isKeyword="false">
      <xsd:complexType>
        <xsd:sequence>
          <xsd:element ref="pc:Terms" minOccurs="0" maxOccurs="1"/>
        </xsd:sequence>
      </xsd:complexType>
    </xsd:element>
    <xsd:element name="bd6821cb7d3c4b4ab1e70668a679dc90" ma:index="20" nillable="true" ma:taxonomy="true" ma:internalName="bd6821cb7d3c4b4ab1e70668a679dc90" ma:taxonomyFieldName="Level" ma:displayName="WJEC Level" ma:default="" ma:fieldId="{bd6821cb-7d3c-4b4a-b1e7-0668a679dc90}" ma:sspId="e1033d4c-53f7-4655-8cf6-8161ad0c09ed" ma:termSetId="fa8f317e-b53d-4085-af76-4ea65a528b00" ma:anchorId="00000000-0000-0000-0000-000000000000" ma:open="false" ma:isKeyword="false">
      <xsd:complexType>
        <xsd:sequence>
          <xsd:element ref="pc:Terms" minOccurs="0" maxOccurs="1"/>
        </xsd:sequence>
      </xsd:complexType>
    </xsd:element>
    <xsd:element name="i2be6ccaef284b9d8cadff396f0db8d6" ma:index="22" nillable="true" ma:taxonomy="true" ma:internalName="i2be6ccaef284b9d8cadff396f0db8d6" ma:taxonomyFieldName="WJEC_x0020_Subject" ma:displayName="WJEC Subject" ma:default="" ma:fieldId="{22be6cca-ef28-4b9d-8cad-ff396f0db8d6}" ma:sspId="e1033d4c-53f7-4655-8cf6-8161ad0c09ed" ma:termSetId="8c3126d1-d4d2-41e8-bc2c-f4f0690100af"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1" ma:displayName="Title"/>
        <xsd:element ref="dc:subject" minOccurs="0" maxOccurs="1"/>
        <xsd:element ref="dc:description" minOccurs="0" maxOccurs="1"/>
        <xsd:element name="keywords" minOccurs="0" maxOccurs="1" type="xsd:string" ma:index="2"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t:contentTypeSchema xmlns:ct="http://schemas.microsoft.com/office/2006/metadata/contentType" xmlns:ma="http://schemas.microsoft.com/office/2006/metadata/properties/metaAttributes" ct:_="" ma:_="" ma:contentTypeName="Document" ma:contentTypeID="0x01010012C688D20975B24D8FB5A95768DE6DF2" ma:contentTypeVersion="7" ma:contentTypeDescription="Create a new document." ma:contentTypeScope="" ma:versionID="6be16ce4710338ee6ddd2cf5cee94281">
  <xsd:schema xmlns:xsd="http://www.w3.org/2001/XMLSchema" xmlns:xs="http://www.w3.org/2001/XMLSchema" xmlns:p="http://schemas.microsoft.com/office/2006/metadata/properties" xmlns:ns2="cd497dfa-9c52-4b77-9510-d5d8b75d053a" targetNamespace="http://schemas.microsoft.com/office/2006/metadata/properties" ma:root="true" ma:fieldsID="65a3c88eb3aa628ee850c6aab9f98c29" ns2:_="">
    <xsd:import namespace="cd497dfa-9c52-4b77-9510-d5d8b75d053a"/>
    <xsd:element name="properties">
      <xsd:complexType>
        <xsd:sequence>
          <xsd:element name="documentManagement">
            <xsd:complexType>
              <xsd:all>
                <xsd:element ref="ns2:Description_x0020_new" minOccurs="0"/>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497dfa-9c52-4b77-9510-d5d8b75d053a" elementFormDefault="qualified">
    <xsd:import namespace="http://schemas.microsoft.com/office/2006/documentManagement/types"/>
    <xsd:import namespace="http://schemas.microsoft.com/office/infopath/2007/PartnerControls"/>
    <xsd:element name="Description_x0020_new" ma:index="8" nillable="true" ma:displayName="Description new" ma:internalName="Description_x0020_new">
      <xsd:simpleType>
        <xsd:restriction base="dms:Text">
          <xsd:maxLength value="255"/>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AutoTags" ma:index="11" nillable="true" ma:displayName="MediaServiceAutoTags" ma:internalName="MediaServiceAutoTags"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Location" ma:index="14" nillable="true" ma:displayName="MediaServic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Description_x0020_new xmlns="cd497dfa-9c52-4b77-9510-d5d8b75d053a" xsi:nil="true"/>
  </documentManagement>
</p:properties>
</file>

<file path=customXml/itemProps1.xml><?xml version="1.0" encoding="utf-8"?>
<ds:datastoreItem xmlns:ds="http://schemas.openxmlformats.org/officeDocument/2006/customXml" ds:itemID="{59D67092-5431-488E-A0B2-C5931ACAED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f9355-f80e-4d7b-937a-0c27cfa03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BA10F1-0434-4D91-AC39-6C5F8C8C545D}"/>
</file>

<file path=customXml/itemProps3.xml><?xml version="1.0" encoding="utf-8"?>
<ds:datastoreItem xmlns:ds="http://schemas.openxmlformats.org/officeDocument/2006/customXml" ds:itemID="{8479BD65-2BD5-442B-9395-3A7DC06B3CF2}">
  <ds:schemaRefs>
    <ds:schemaRef ds:uri="http://schemas.microsoft.com/sharepoint/v3/contenttype/forms"/>
  </ds:schemaRefs>
</ds:datastoreItem>
</file>

<file path=customXml/itemProps4.xml><?xml version="1.0" encoding="utf-8"?>
<ds:datastoreItem xmlns:ds="http://schemas.openxmlformats.org/officeDocument/2006/customXml" ds:itemID="{E2E5AED1-B020-455B-A6B4-16E662C64012}">
  <ds:schemaRefs>
    <ds:schemaRef ds:uri="http://schemas.microsoft.com/office/2006/metadata/properties"/>
    <ds:schemaRef ds:uri="http://schemas.openxmlformats.org/package/2006/metadata/core-properties"/>
    <ds:schemaRef ds:uri="http://schemas.microsoft.com/office/2006/documentManagement/types"/>
    <ds:schemaRef ds:uri="http://purl.org/dc/dcmitype/"/>
    <ds:schemaRef ds:uri="http://purl.org/dc/terms/"/>
    <ds:schemaRef ds:uri="http://schemas.microsoft.com/office/infopath/2007/PartnerControls"/>
    <ds:schemaRef ds:uri="http://www.w3.org/XML/1998/namespace"/>
    <ds:schemaRef ds:uri="2f2f9355-f80e-4d7b-937a-0c27cfa03643"/>
    <ds:schemaRef ds:uri="http://schemas.microsoft.com/sharepoint/v3"/>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Planning and Administration</Template>
  <TotalTime>502</TotalTime>
  <Words>751</Words>
  <Application>Microsoft Office PowerPoint</Application>
  <PresentationFormat>On-screen Show (4:3)</PresentationFormat>
  <Paragraphs>82</Paragraphs>
  <Slides>20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ＭＳ Ｐゴシック</vt:lpstr>
      <vt:lpstr>Calibri</vt:lpstr>
      <vt:lpstr>Gotham Rounded Book</vt:lpstr>
      <vt:lpstr>Bliss-Light</vt:lpstr>
      <vt:lpstr>Times New Roman</vt:lpstr>
      <vt:lpstr>Planning and Administration</vt:lpstr>
      <vt:lpstr>PowerPoint Presentation</vt:lpstr>
      <vt:lpstr>PowerPoint Presentation</vt:lpstr>
      <vt:lpstr>PowerPoint Presentation</vt:lpstr>
      <vt:lpstr>Getting started</vt:lpstr>
      <vt:lpstr>PowerPoint Presentation</vt:lpstr>
      <vt:lpstr>PowerPoint Presentation</vt:lpstr>
      <vt:lpstr>PowerPoint Presentation</vt:lpstr>
      <vt:lpstr>PowerPoint Presentation</vt:lpstr>
      <vt:lpstr>What do I have to teach?</vt:lpstr>
      <vt:lpstr>PowerPoint Presentation</vt:lpstr>
      <vt:lpstr>Suggested Unit Content</vt:lpstr>
      <vt:lpstr>PowerPoint Presentation</vt:lpstr>
      <vt:lpstr>Teaching</vt:lpstr>
      <vt:lpstr>PowerPoint Presentation</vt:lpstr>
      <vt:lpstr>How do I assess any work?</vt:lpstr>
      <vt:lpstr>PowerPoint Presentation</vt:lpstr>
      <vt:lpstr>Exemplar</vt:lpstr>
      <vt:lpstr>Exemplar tasks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WJEC</dc:creator>
  <cp:lastModifiedBy>Rachel Dodge</cp:lastModifiedBy>
  <cp:revision>27</cp:revision>
  <dcterms:created xsi:type="dcterms:W3CDTF">2016-11-10T14:00:21Z</dcterms:created>
  <dcterms:modified xsi:type="dcterms:W3CDTF">2018-10-22T14:19:12Z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0x01010012C688D20975B24D8FB5A95768DE6DF2</vt:lpwstr>
  </property>
  <property fmtid="{D5CDD505-2E9C-101B-9397-08002B2CF9AE}" pid="3" name="WJEC Department">
    <vt:lpwstr/>
  </property>
  <property fmtid="{D5CDD505-2E9C-101B-9397-08002B2CF9AE}" pid="4" name="WJEC Language">
    <vt:lpwstr>;#English;#</vt:lpwstr>
  </property>
  <property fmtid="{D5CDD505-2E9C-101B-9397-08002B2CF9AE}" pid="5" name="WJEC Available Online">
    <vt:lpwstr>0</vt:lpwstr>
  </property>
  <property fmtid="{D5CDD505-2E9C-101B-9397-08002B2CF9AE}" pid="6" name="TaxCatchAll">
    <vt:lpwstr/>
  </property>
  <property fmtid="{D5CDD505-2E9C-101B-9397-08002B2CF9AE}" pid="7" name="RoutingRuleDescription">
    <vt:lpwstr/>
  </property>
  <property fmtid="{D5CDD505-2E9C-101B-9397-08002B2CF9AE}" pid="8" name="PublishingExpirationDate">
    <vt:lpwstr/>
  </property>
  <property fmtid="{D5CDD505-2E9C-101B-9397-08002B2CF9AE}" pid="9" name="PublishingStartDate">
    <vt:lpwstr/>
  </property>
  <property fmtid="{D5CDD505-2E9C-101B-9397-08002B2CF9AE}" pid="10" name="aa87a6a0bdfe4bfb97a25745bc8270e2">
    <vt:lpwstr/>
  </property>
  <property fmtid="{D5CDD505-2E9C-101B-9397-08002B2CF9AE}" pid="11" name="Order">
    <vt:r8>17658800</vt:r8>
  </property>
</Properties>
</file>